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6"/>
  </p:notesMasterIdLst>
  <p:sldIdLst>
    <p:sldId id="256" r:id="rId2"/>
    <p:sldId id="260" r:id="rId3"/>
    <p:sldId id="261" r:id="rId4"/>
    <p:sldId id="262" r:id="rId5"/>
    <p:sldId id="257" r:id="rId6"/>
    <p:sldId id="258" r:id="rId7"/>
    <p:sldId id="263" r:id="rId8"/>
    <p:sldId id="314" r:id="rId9"/>
    <p:sldId id="264" r:id="rId10"/>
    <p:sldId id="316" r:id="rId11"/>
    <p:sldId id="315" r:id="rId12"/>
    <p:sldId id="317" r:id="rId13"/>
    <p:sldId id="318" r:id="rId14"/>
    <p:sldId id="319" r:id="rId15"/>
    <p:sldId id="320" r:id="rId16"/>
    <p:sldId id="321" r:id="rId17"/>
    <p:sldId id="323" r:id="rId18"/>
    <p:sldId id="322" r:id="rId19"/>
    <p:sldId id="325" r:id="rId20"/>
    <p:sldId id="324" r:id="rId21"/>
    <p:sldId id="266" r:id="rId22"/>
    <p:sldId id="346" r:id="rId23"/>
    <p:sldId id="345" r:id="rId24"/>
    <p:sldId id="269" r:id="rId25"/>
    <p:sldId id="267" r:id="rId26"/>
    <p:sldId id="272" r:id="rId27"/>
    <p:sldId id="271" r:id="rId28"/>
    <p:sldId id="273" r:id="rId29"/>
    <p:sldId id="274" r:id="rId30"/>
    <p:sldId id="275" r:id="rId31"/>
    <p:sldId id="347" r:id="rId32"/>
    <p:sldId id="270" r:id="rId33"/>
    <p:sldId id="280" r:id="rId34"/>
    <p:sldId id="326" r:id="rId35"/>
    <p:sldId id="279" r:id="rId36"/>
    <p:sldId id="281" r:id="rId37"/>
    <p:sldId id="282" r:id="rId38"/>
    <p:sldId id="283" r:id="rId39"/>
    <p:sldId id="309" r:id="rId40"/>
    <p:sldId id="327" r:id="rId41"/>
    <p:sldId id="328" r:id="rId42"/>
    <p:sldId id="311" r:id="rId43"/>
    <p:sldId id="284" r:id="rId44"/>
    <p:sldId id="285" r:id="rId45"/>
    <p:sldId id="341" r:id="rId46"/>
    <p:sldId id="342" r:id="rId47"/>
    <p:sldId id="305" r:id="rId48"/>
    <p:sldId id="306" r:id="rId49"/>
    <p:sldId id="286" r:id="rId50"/>
    <p:sldId id="329" r:id="rId51"/>
    <p:sldId id="287" r:id="rId52"/>
    <p:sldId id="330" r:id="rId53"/>
    <p:sldId id="307" r:id="rId54"/>
    <p:sldId id="312" r:id="rId55"/>
    <p:sldId id="313" r:id="rId56"/>
    <p:sldId id="348" r:id="rId57"/>
    <p:sldId id="343" r:id="rId58"/>
    <p:sldId id="290" r:id="rId59"/>
    <p:sldId id="296" r:id="rId60"/>
    <p:sldId id="297" r:id="rId61"/>
    <p:sldId id="289" r:id="rId62"/>
    <p:sldId id="291" r:id="rId63"/>
    <p:sldId id="293" r:id="rId64"/>
    <p:sldId id="344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FFCC00"/>
    <a:srgbClr val="FFFF00"/>
    <a:srgbClr val="FF00FF"/>
    <a:srgbClr val="00FF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2082" autoAdjust="0"/>
  </p:normalViewPr>
  <p:slideViewPr>
    <p:cSldViewPr>
      <p:cViewPr>
        <p:scale>
          <a:sx n="60" d="100"/>
          <a:sy n="60" d="100"/>
        </p:scale>
        <p:origin x="-145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1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76826-DA31-4046-8B87-A59AD9C21EDA}" type="slidenum">
              <a:rPr lang="en-US"/>
              <a:pPr/>
              <a:t>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015C8-84EE-4A5D-9341-D1F4DAEC6356}" type="slidenum">
              <a:rPr lang="en-US"/>
              <a:pPr/>
              <a:t>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79512" y="6243638"/>
            <a:ext cx="5840288" cy="457200"/>
          </a:xfr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altLang="en-US" smtClean="0"/>
              <a:t>PG III (NPGR010) - J. Křivánek 2012</a:t>
            </a:r>
            <a:endParaRPr lang="en-US" altLang="en-US" dirty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Jaroslav.Krivanek@mff.cuni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6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0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1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6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0.png"/><Relationship Id="rId4" Type="http://schemas.openxmlformats.org/officeDocument/2006/relationships/image" Target="../media/image49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8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1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2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6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2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69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0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Po</a:t>
            </a:r>
            <a:r>
              <a:rPr lang="cs-CZ" b="1" dirty="0" smtClean="0"/>
              <a:t>čítačová grafika III – </a:t>
            </a:r>
            <a:br>
              <a:rPr lang="cs-CZ" b="1" dirty="0" smtClean="0"/>
            </a:br>
            <a:r>
              <a:rPr lang="cs-CZ" b="1" dirty="0" smtClean="0"/>
              <a:t>			Světlo, Radiometrie</a:t>
            </a:r>
            <a:endParaRPr lang="en-US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4292600"/>
            <a:ext cx="82296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cs-CZ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747" y="5805264"/>
            <a:ext cx="9064757" cy="980728"/>
            <a:chOff x="0" y="5181600"/>
            <a:chExt cx="15494768" cy="16764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36296" y="5181600"/>
              <a:ext cx="1450975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48464" y="5201096"/>
              <a:ext cx="2209800" cy="1656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52720" y="5213350"/>
              <a:ext cx="2133600" cy="164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84968" y="5202238"/>
              <a:ext cx="2209800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7744" y="5194766"/>
              <a:ext cx="2212502" cy="1663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0" y="5196309"/>
              <a:ext cx="2517995" cy="16616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5191680"/>
              <a:ext cx="2221760" cy="166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9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Projevy vlnové podstaty světla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Disperze</a:t>
            </a:r>
            <a:endParaRPr lang="en-US" b="1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2414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67941"/>
            <a:ext cx="3791401" cy="462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Projevy vlnové podstaty světla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Difrakce (ohyb)</a:t>
            </a:r>
          </a:p>
          <a:p>
            <a:pPr lvl="1"/>
            <a:r>
              <a:rPr lang="cs-CZ" dirty="0" err="1" smtClean="0"/>
              <a:t>Youngův</a:t>
            </a:r>
            <a:r>
              <a:rPr lang="cs-CZ" dirty="0" smtClean="0"/>
              <a:t> experiment</a:t>
            </a:r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36912"/>
            <a:ext cx="66198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Projevy vlnové podstaty světla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Interference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pPr lvl="1"/>
            <a:r>
              <a:rPr lang="cs-CZ" dirty="0" smtClean="0"/>
              <a:t>Způsobuje </a:t>
            </a:r>
            <a:r>
              <a:rPr lang="cs-CZ" b="1" dirty="0" err="1" smtClean="0"/>
              <a:t>iridescenci</a:t>
            </a:r>
            <a:endParaRPr lang="en-US" b="1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4264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236296" y="6525344"/>
            <a:ext cx="1907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600" dirty="0" smtClean="0">
                <a:latin typeface="+mn-lt"/>
              </a:rPr>
              <a:t>Obr. :  </a:t>
            </a:r>
            <a:r>
              <a:rPr lang="cs-CZ" sz="1600" dirty="0" err="1" smtClean="0">
                <a:latin typeface="+mn-lt"/>
              </a:rPr>
              <a:t>Wikipedia</a:t>
            </a:r>
            <a:endParaRPr lang="cs-CZ" sz="1600" dirty="0" smtClean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0200" y="4818638"/>
            <a:ext cx="1907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 smtClean="0">
                <a:latin typeface="+mn-lt"/>
              </a:rPr>
              <a:t>Konstruktivní</a:t>
            </a:r>
          </a:p>
        </p:txBody>
      </p:sp>
      <p:sp>
        <p:nvSpPr>
          <p:cNvPr id="8" name="Rectangle 7"/>
          <p:cNvSpPr/>
          <p:nvPr/>
        </p:nvSpPr>
        <p:spPr>
          <a:xfrm>
            <a:off x="5544616" y="4818638"/>
            <a:ext cx="1907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 smtClean="0">
                <a:latin typeface="+mn-lt"/>
              </a:rPr>
              <a:t>Destruktivní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Iridescence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Změna barvy jako funkce úhlu pohledu</a:t>
            </a:r>
            <a:endParaRPr lang="en-US" b="1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 l="14452" r="13288"/>
          <a:stretch>
            <a:fillRect/>
          </a:stretch>
        </p:blipFill>
        <p:spPr bwMode="auto">
          <a:xfrm>
            <a:off x="251520" y="2276873"/>
            <a:ext cx="3888432" cy="394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rot="16200000">
            <a:off x="6292679" y="3349479"/>
            <a:ext cx="5364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+mn-lt"/>
              </a:rPr>
              <a:t>Obr. :  http://en.wikipedia.org/wiki/Iridescence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6872"/>
            <a:ext cx="4413016" cy="394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Iridescence</a:t>
            </a:r>
            <a:r>
              <a:rPr lang="cs-CZ" dirty="0" smtClean="0"/>
              <a:t> – Strukturální barva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432" y="1412776"/>
            <a:ext cx="7620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6292679" y="3349479"/>
            <a:ext cx="5364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+mn-lt"/>
              </a:rPr>
              <a:t>Obr. :  http://en.wikipedia.org/wiki/Iridescence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Iridescence</a:t>
            </a:r>
            <a:r>
              <a:rPr lang="cs-CZ" dirty="0" smtClean="0"/>
              <a:t> – Strukturální barva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75870"/>
            <a:ext cx="6834336" cy="509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6292679" y="3349479"/>
            <a:ext cx="5364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+mn-lt"/>
              </a:rPr>
              <a:t>Obr. :  http://en.wikipedia.org/wiki/Iridescence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Iridescence</a:t>
            </a:r>
            <a:r>
              <a:rPr lang="cs-CZ" dirty="0" smtClean="0"/>
              <a:t> – Strukturální barva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6200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292679" y="3349479"/>
            <a:ext cx="5364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+mn-lt"/>
              </a:rPr>
              <a:t>Obr. :  http://en.wikipedia.org/wiki/Iridescence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92896"/>
            <a:ext cx="433816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Polarizace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Přednostní orientace E-M vln vzhledem ke směru šíření</a:t>
            </a:r>
          </a:p>
          <a:p>
            <a:r>
              <a:rPr lang="cs-CZ" dirty="0" smtClean="0"/>
              <a:t>Nepolarizované světlo – mnoho vln s náhodnou orientací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Polarizace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Světlo z atmosféry je částečně polarizované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Zrcadlové odrazy jsou polarizované</a:t>
            </a:r>
          </a:p>
          <a:p>
            <a:endParaRPr lang="en-US" dirty="0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718" y="4365104"/>
            <a:ext cx="5076564" cy="169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2544" y="2060849"/>
            <a:ext cx="4398912" cy="167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Kvantová optika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Světlo = proud fotonů</a:t>
            </a:r>
          </a:p>
          <a:p>
            <a:r>
              <a:rPr lang="cs-CZ" dirty="0" smtClean="0"/>
              <a:t>Energie fotonu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r>
              <a:rPr lang="cs-CZ" i="1" dirty="0" smtClean="0"/>
              <a:t>f</a:t>
            </a:r>
            <a:r>
              <a:rPr lang="cs-CZ" dirty="0" smtClean="0"/>
              <a:t> … frekvence</a:t>
            </a:r>
          </a:p>
          <a:p>
            <a:pPr lvl="1"/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 … vlnová délka</a:t>
            </a:r>
          </a:p>
          <a:p>
            <a:pPr lvl="1"/>
            <a:r>
              <a:rPr lang="cs-CZ" dirty="0" smtClean="0"/>
              <a:t>c … rychlost světla</a:t>
            </a:r>
          </a:p>
          <a:p>
            <a:pPr lvl="1"/>
            <a:r>
              <a:rPr lang="cs-CZ" i="1" dirty="0" smtClean="0"/>
              <a:t>h</a:t>
            </a:r>
            <a:r>
              <a:rPr lang="cs-CZ" dirty="0" smtClean="0"/>
              <a:t> … </a:t>
            </a:r>
            <a:r>
              <a:rPr lang="cs-CZ" dirty="0" err="1" smtClean="0"/>
              <a:t>Planckova</a:t>
            </a:r>
            <a:r>
              <a:rPr lang="cs-CZ" dirty="0" smtClean="0"/>
              <a:t> konstanta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en-US" dirty="0"/>
          </a:p>
        </p:txBody>
      </p:sp>
      <p:graphicFrame>
        <p:nvGraphicFramePr>
          <p:cNvPr id="88067" name="Object 4"/>
          <p:cNvGraphicFramePr>
            <a:graphicFrameLocks noChangeAspect="1"/>
          </p:cNvGraphicFramePr>
          <p:nvPr/>
        </p:nvGraphicFramePr>
        <p:xfrm>
          <a:off x="3563888" y="2780928"/>
          <a:ext cx="14874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0" name="Rovnice" r:id="rId3" imgW="787320" imgH="393480" progId="Equation.3">
                  <p:embed/>
                </p:oleObj>
              </mc:Choice>
              <mc:Fallback>
                <p:oleObj name="Rovnice" r:id="rId3" imgW="78732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780928"/>
                        <a:ext cx="1487488" cy="7429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614363"/>
          </a:xfrm>
        </p:spPr>
        <p:txBody>
          <a:bodyPr/>
          <a:lstStyle/>
          <a:p>
            <a:pPr eaLnBrk="1" hangingPunct="1"/>
            <a:r>
              <a:rPr lang="cs-CZ" b="1" dirty="0" smtClean="0"/>
              <a:t>Syntéza obrazu (</a:t>
            </a:r>
            <a:r>
              <a:rPr lang="en-US" b="1" dirty="0" smtClean="0"/>
              <a:t>Rendering</a:t>
            </a:r>
            <a:r>
              <a:rPr lang="cs-CZ" b="1" dirty="0" smtClean="0"/>
              <a:t>)</a:t>
            </a:r>
            <a:endParaRPr lang="fr-FR" b="1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4040188" cy="4646612"/>
          </a:xfrm>
        </p:spPr>
        <p:txBody>
          <a:bodyPr/>
          <a:lstStyle/>
          <a:p>
            <a:pPr eaLnBrk="1" hangingPunct="1"/>
            <a:r>
              <a:rPr lang="cs-CZ" sz="2200" dirty="0" smtClean="0"/>
              <a:t>Vytvoř obrázek</a:t>
            </a:r>
            <a:r>
              <a:rPr lang="en-US" sz="2200" dirty="0" smtClean="0"/>
              <a:t>…</a:t>
            </a:r>
          </a:p>
          <a:p>
            <a:pPr eaLnBrk="1" hangingPunct="1"/>
            <a:endParaRPr lang="en-US" sz="2200" dirty="0" smtClean="0"/>
          </a:p>
          <a:p>
            <a:pPr eaLnBrk="1" hangingPunct="1"/>
            <a:endParaRPr lang="fr-FR" sz="2200" dirty="0" smtClean="0"/>
          </a:p>
        </p:txBody>
      </p:sp>
      <p:pic>
        <p:nvPicPr>
          <p:cNvPr id="1030" name="Picture 4" descr="chemi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03863" y="1141413"/>
            <a:ext cx="3317875" cy="2643187"/>
          </a:xfrm>
          <a:noFill/>
        </p:spPr>
      </p:pic>
      <p:graphicFrame>
        <p:nvGraphicFramePr>
          <p:cNvPr id="1026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7200" y="2463800"/>
          <a:ext cx="4862513" cy="365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 bitmap" r:id="rId5" imgW="9952381" imgH="7992591" progId="PBrush">
                  <p:embed/>
                </p:oleObj>
              </mc:Choice>
              <mc:Fallback>
                <p:oleObj name="Image bitmap" r:id="rId5" imgW="9952381" imgH="7992591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63800"/>
                        <a:ext cx="4862513" cy="365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5503863" y="5067300"/>
            <a:ext cx="331787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200" dirty="0">
                <a:latin typeface="+mn-lt"/>
              </a:rPr>
              <a:t>…</a:t>
            </a:r>
            <a:r>
              <a:rPr lang="cs-CZ" sz="2200" dirty="0">
                <a:latin typeface="+mn-lt"/>
              </a:rPr>
              <a:t>z </a:t>
            </a:r>
            <a:r>
              <a:rPr lang="cs-CZ" sz="2200" dirty="0" smtClean="0">
                <a:latin typeface="+mn-lt"/>
              </a:rPr>
              <a:t>matematického</a:t>
            </a:r>
            <a:r>
              <a:rPr lang="en-US" sz="2200" dirty="0" smtClean="0">
                <a:latin typeface="+mn-lt"/>
              </a:rPr>
              <a:t> </a:t>
            </a:r>
            <a:r>
              <a:rPr lang="cs-CZ" sz="2200" dirty="0" smtClean="0">
                <a:latin typeface="+mn-lt"/>
              </a:rPr>
              <a:t>popisu </a:t>
            </a:r>
            <a:r>
              <a:rPr lang="cs-CZ" sz="2200" dirty="0">
                <a:latin typeface="+mn-lt"/>
              </a:rPr>
              <a:t>scény</a:t>
            </a:r>
            <a:r>
              <a:rPr lang="en-US" sz="2200" dirty="0"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fr-FR" sz="2200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Radiometrie </a:t>
            </a:r>
            <a:r>
              <a:rPr lang="en-US" b="1" dirty="0" smtClean="0"/>
              <a:t>&amp; </a:t>
            </a:r>
            <a:r>
              <a:rPr lang="en-US" b="1" dirty="0" err="1" smtClean="0"/>
              <a:t>fotometrie</a:t>
            </a:r>
            <a:endParaRPr lang="en-US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Radiometrie </a:t>
            </a:r>
            <a:r>
              <a:rPr lang="en-US" dirty="0" smtClean="0"/>
              <a:t>&amp;</a:t>
            </a:r>
            <a:r>
              <a:rPr lang="cs-CZ" dirty="0" smtClean="0"/>
              <a:t> Fotometrie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b="1" dirty="0" smtClean="0"/>
              <a:t>Radiometrie</a:t>
            </a:r>
            <a:r>
              <a:rPr lang="cs-CZ" dirty="0" smtClean="0"/>
              <a:t> je část optiky, která se zabývá </a:t>
            </a:r>
            <a:r>
              <a:rPr lang="cs-CZ" i="1" dirty="0" smtClean="0"/>
              <a:t>měřením elektromagnetického záření</a:t>
            </a:r>
            <a:r>
              <a:rPr lang="cs-CZ" dirty="0" smtClean="0"/>
              <a:t>, včetně světla. Radiometrie se zabývá absolutními veličinami, zatímco </a:t>
            </a:r>
            <a:r>
              <a:rPr lang="cs-CZ" b="1" dirty="0" smtClean="0"/>
              <a:t>fotometrie </a:t>
            </a:r>
            <a:r>
              <a:rPr lang="cs-CZ" dirty="0" smtClean="0"/>
              <a:t>studuje obdobné veličiny, avšak z hlediska jejich </a:t>
            </a:r>
            <a:r>
              <a:rPr lang="cs-CZ" i="1" dirty="0" smtClean="0"/>
              <a:t>působení na lidské oko</a:t>
            </a:r>
            <a:r>
              <a:rPr lang="cs-CZ" dirty="0" smtClean="0"/>
              <a:t>.“  (</a:t>
            </a:r>
            <a:r>
              <a:rPr lang="cs-CZ" dirty="0" err="1" smtClean="0"/>
              <a:t>wikipedie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9512" y="3717032"/>
            <a:ext cx="424847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Radiometrické veličiny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zářivá energie – joule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zářivý tok – watt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zářivost – </a:t>
            </a:r>
            <a:r>
              <a:rPr lang="en-US" sz="2400" dirty="0" smtClean="0">
                <a:latin typeface="+mn-lt"/>
              </a:rPr>
              <a:t>watt</a:t>
            </a:r>
            <a:r>
              <a:rPr lang="cs-CZ" sz="2400" dirty="0" smtClean="0">
                <a:latin typeface="+mn-lt"/>
              </a:rPr>
              <a:t>/</a:t>
            </a:r>
            <a:r>
              <a:rPr lang="cs-CZ" sz="2400" dirty="0" err="1" smtClean="0">
                <a:latin typeface="+mn-lt"/>
              </a:rPr>
              <a:t>sr</a:t>
            </a: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kern="0" dirty="0" err="1" smtClean="0">
                <a:latin typeface="+mn-lt"/>
              </a:rPr>
              <a:t>Ozn</a:t>
            </a:r>
            <a:r>
              <a:rPr lang="cs-CZ" sz="2400" kern="0" dirty="0" smtClean="0">
                <a:latin typeface="+mn-lt"/>
              </a:rPr>
              <a:t>. i</a:t>
            </a:r>
            <a:r>
              <a:rPr lang="en-US" sz="2400" kern="0" dirty="0" err="1" smtClean="0">
                <a:latin typeface="+mn-lt"/>
              </a:rPr>
              <a:t>ndex</a:t>
            </a:r>
            <a:r>
              <a:rPr lang="en-US" sz="2400" kern="0" dirty="0" smtClean="0">
                <a:latin typeface="+mn-lt"/>
              </a:rPr>
              <a:t> </a:t>
            </a:r>
            <a:r>
              <a:rPr lang="en-US" sz="2400" b="1" kern="0" dirty="0" smtClean="0">
                <a:latin typeface="+mn-lt"/>
              </a:rPr>
              <a:t>e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80520" y="3717032"/>
            <a:ext cx="4283968" cy="256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Fotometrické</a:t>
            </a:r>
            <a:r>
              <a:rPr kumimoji="0" lang="cs-CZ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veličiny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světelná energie – lumen sekunda (</a:t>
            </a:r>
            <a:r>
              <a:rPr lang="cs-CZ" sz="2400" dirty="0" err="1" smtClean="0">
                <a:latin typeface="+mn-lt"/>
              </a:rPr>
              <a:t>talbot</a:t>
            </a:r>
            <a:r>
              <a:rPr lang="cs-CZ" sz="2400" dirty="0" smtClean="0">
                <a:latin typeface="+mn-lt"/>
              </a:rPr>
              <a:t>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světelný tok – lumen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svítivost – kandela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kern="0" dirty="0" err="1" smtClean="0">
                <a:latin typeface="+mn-lt"/>
              </a:rPr>
              <a:t>Ozn</a:t>
            </a:r>
            <a:r>
              <a:rPr lang="cs-CZ" sz="2400" kern="0" dirty="0" smtClean="0">
                <a:latin typeface="+mn-lt"/>
              </a:rPr>
              <a:t>. i</a:t>
            </a:r>
            <a:r>
              <a:rPr lang="en-US" sz="2400" kern="0" dirty="0" err="1" smtClean="0">
                <a:latin typeface="+mn-lt"/>
              </a:rPr>
              <a:t>ndex</a:t>
            </a:r>
            <a:r>
              <a:rPr lang="en-US" sz="2400" kern="0" dirty="0" smtClean="0">
                <a:latin typeface="+mn-lt"/>
              </a:rPr>
              <a:t> </a:t>
            </a:r>
            <a:r>
              <a:rPr lang="cs-CZ" sz="2400" b="1" kern="0" dirty="0" smtClean="0">
                <a:latin typeface="+mn-lt"/>
              </a:rPr>
              <a:t>v </a:t>
            </a: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mezi foto- a radiometrickými veličinami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cs-CZ" b="1" dirty="0" smtClean="0"/>
              <a:t>Spektrální světelná účinnost</a:t>
            </a:r>
            <a:r>
              <a:rPr lang="cs-CZ" dirty="0" smtClean="0"/>
              <a:t> K(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019673" y="3746031"/>
            <a:ext cx="579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+mn-lt"/>
              </a:rPr>
              <a:t>Zdroj:  </a:t>
            </a:r>
            <a:r>
              <a:rPr lang="en-US" sz="1600" dirty="0" smtClean="0">
                <a:latin typeface="+mn-lt"/>
              </a:rPr>
              <a:t>M. </a:t>
            </a:r>
            <a:r>
              <a:rPr lang="en-US" sz="1600" dirty="0" err="1" smtClean="0">
                <a:latin typeface="+mn-lt"/>
              </a:rPr>
              <a:t>Proch</a:t>
            </a:r>
            <a:r>
              <a:rPr lang="cs-CZ" sz="1600" dirty="0" err="1" smtClean="0">
                <a:latin typeface="+mn-lt"/>
              </a:rPr>
              <a:t>ázka</a:t>
            </a:r>
            <a:r>
              <a:rPr lang="cs-CZ" sz="1600" dirty="0" smtClean="0">
                <a:latin typeface="+mn-lt"/>
              </a:rPr>
              <a:t>: </a:t>
            </a:r>
            <a:r>
              <a:rPr lang="en-US" sz="1600" dirty="0" err="1" smtClean="0">
                <a:latin typeface="+mn-lt"/>
              </a:rPr>
              <a:t>Optika</a:t>
            </a:r>
            <a:r>
              <a:rPr lang="en-US" sz="1600" dirty="0" smtClean="0">
                <a:latin typeface="+mn-lt"/>
              </a:rPr>
              <a:t> pro </a:t>
            </a:r>
            <a:r>
              <a:rPr lang="en-US" sz="1600" dirty="0" err="1" smtClean="0">
                <a:latin typeface="+mn-lt"/>
              </a:rPr>
              <a:t>po</a:t>
            </a:r>
            <a:r>
              <a:rPr lang="cs-CZ" sz="1600" dirty="0" smtClean="0">
                <a:latin typeface="+mn-lt"/>
              </a:rPr>
              <a:t>čí</a:t>
            </a:r>
            <a:r>
              <a:rPr lang="en-US" sz="1600" dirty="0" err="1" smtClean="0">
                <a:latin typeface="+mn-lt"/>
              </a:rPr>
              <a:t>ta</a:t>
            </a:r>
            <a:r>
              <a:rPr lang="cs-CZ" sz="1600" dirty="0" smtClean="0">
                <a:latin typeface="+mn-lt"/>
              </a:rPr>
              <a:t>č</a:t>
            </a:r>
            <a:r>
              <a:rPr lang="en-US" sz="1600" dirty="0" err="1" smtClean="0">
                <a:latin typeface="+mn-lt"/>
              </a:rPr>
              <a:t>ovou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grafiku</a:t>
            </a:r>
            <a:endParaRPr lang="cs-CZ" sz="1600" dirty="0" smtClean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graphicFrame>
        <p:nvGraphicFramePr>
          <p:cNvPr id="175106" name="Object 4"/>
          <p:cNvGraphicFramePr>
            <a:graphicFrameLocks noChangeAspect="1"/>
          </p:cNvGraphicFramePr>
          <p:nvPr/>
        </p:nvGraphicFramePr>
        <p:xfrm>
          <a:off x="3757613" y="2181225"/>
          <a:ext cx="16541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9" name="Equation" r:id="rId3" imgW="876240" imgH="431640" progId="Equation.3">
                  <p:embed/>
                </p:oleObj>
              </mc:Choice>
              <mc:Fallback>
                <p:oleObj name="Equation" r:id="rId3" imgW="8762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2181225"/>
                        <a:ext cx="1654175" cy="8143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5" cstate="print"/>
          <a:srcRect t="6130"/>
          <a:stretch>
            <a:fillRect/>
          </a:stretch>
        </p:blipFill>
        <p:spPr bwMode="auto">
          <a:xfrm>
            <a:off x="1304925" y="3140968"/>
            <a:ext cx="6534150" cy="330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www.societyofrobots.com/images/sensors_color_spectrum.gif"/>
          <p:cNvPicPr>
            <a:picLocks noChangeAspect="1" noChangeArrowheads="1"/>
          </p:cNvPicPr>
          <p:nvPr/>
        </p:nvPicPr>
        <p:blipFill>
          <a:blip r:embed="rId6" cstate="print"/>
          <a:srcRect t="69357" b="23707"/>
          <a:stretch>
            <a:fillRect/>
          </a:stretch>
        </p:blipFill>
        <p:spPr bwMode="auto">
          <a:xfrm>
            <a:off x="2843808" y="5445224"/>
            <a:ext cx="3816424" cy="72008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5220072" y="3645024"/>
            <a:ext cx="108012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skotopické vidění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220072" y="3832380"/>
            <a:ext cx="100811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fotopické vidění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mezi foto- a radiometrickými veličinami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Vizuální odezva na spektrum: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en-US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217863" y="2781300"/>
          <a:ext cx="27813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5" name="Equation" r:id="rId3" imgW="1473120" imgH="482400" progId="Equation.3">
                  <p:embed/>
                </p:oleObj>
              </mc:Choice>
              <mc:Fallback>
                <p:oleObj name="Equation" r:id="rId3" imgW="147312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2781300"/>
                        <a:ext cx="2781300" cy="9112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mezi foto- a radiometrickými veličinami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cs-CZ" b="1" dirty="0" smtClean="0"/>
              <a:t>Poměrná spektrální světelná účinnost</a:t>
            </a:r>
            <a:r>
              <a:rPr lang="cs-CZ" dirty="0" smtClean="0"/>
              <a:t> V(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Citlivost oka na světlo vlnové délky 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 ve srovnání s maximální citlivostí na </a:t>
            </a:r>
            <a:r>
              <a:rPr lang="cs-CZ" dirty="0" err="1" smtClean="0"/>
              <a:t>na</a:t>
            </a:r>
            <a:r>
              <a:rPr lang="cs-CZ" dirty="0" smtClean="0"/>
              <a:t> světlo s </a:t>
            </a:r>
            <a:r>
              <a:rPr lang="cs-CZ" dirty="0" err="1" smtClean="0">
                <a:latin typeface="Symbol" pitchFamily="18" charset="2"/>
              </a:rPr>
              <a:t>l</a:t>
            </a:r>
            <a:r>
              <a:rPr lang="cs-CZ" baseline="-25000" dirty="0" err="1" smtClean="0">
                <a:latin typeface="+mj-lt"/>
              </a:rPr>
              <a:t>max</a:t>
            </a:r>
            <a:r>
              <a:rPr lang="cs-CZ" baseline="-25000" dirty="0" smtClean="0">
                <a:latin typeface="+mj-lt"/>
              </a:rPr>
              <a:t> </a:t>
            </a:r>
            <a:r>
              <a:rPr lang="cs-CZ" dirty="0" smtClean="0"/>
              <a:t>= 555 </a:t>
            </a:r>
            <a:r>
              <a:rPr lang="cs-CZ" dirty="0" err="1" smtClean="0"/>
              <a:t>nm</a:t>
            </a:r>
            <a:r>
              <a:rPr lang="cs-CZ" dirty="0" smtClean="0"/>
              <a:t> (pro fotopické vodění).</a:t>
            </a:r>
          </a:p>
          <a:p>
            <a:pPr lvl="1"/>
            <a:r>
              <a:rPr lang="cs-CZ" dirty="0" smtClean="0"/>
              <a:t>CIE standard 1924</a:t>
            </a:r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019673" y="3746031"/>
            <a:ext cx="579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+mn-lt"/>
              </a:rPr>
              <a:t>Zdroj:  </a:t>
            </a:r>
            <a:r>
              <a:rPr lang="en-US" sz="1600" dirty="0" smtClean="0">
                <a:latin typeface="+mn-lt"/>
              </a:rPr>
              <a:t>M. </a:t>
            </a:r>
            <a:r>
              <a:rPr lang="en-US" sz="1600" dirty="0" err="1" smtClean="0">
                <a:latin typeface="+mn-lt"/>
              </a:rPr>
              <a:t>Proch</a:t>
            </a:r>
            <a:r>
              <a:rPr lang="cs-CZ" sz="1600" dirty="0" err="1" smtClean="0">
                <a:latin typeface="+mn-lt"/>
              </a:rPr>
              <a:t>ázka</a:t>
            </a:r>
            <a:r>
              <a:rPr lang="cs-CZ" sz="1600" dirty="0" smtClean="0">
                <a:latin typeface="+mn-lt"/>
              </a:rPr>
              <a:t>: </a:t>
            </a:r>
            <a:r>
              <a:rPr lang="en-US" sz="1600" dirty="0" err="1" smtClean="0">
                <a:latin typeface="+mn-lt"/>
              </a:rPr>
              <a:t>Optika</a:t>
            </a:r>
            <a:r>
              <a:rPr lang="en-US" sz="1600" dirty="0" smtClean="0">
                <a:latin typeface="+mn-lt"/>
              </a:rPr>
              <a:t> pro </a:t>
            </a:r>
            <a:r>
              <a:rPr lang="en-US" sz="1600" dirty="0" err="1" smtClean="0">
                <a:latin typeface="+mn-lt"/>
              </a:rPr>
              <a:t>po</a:t>
            </a:r>
            <a:r>
              <a:rPr lang="cs-CZ" sz="1600" dirty="0" smtClean="0">
                <a:latin typeface="+mn-lt"/>
              </a:rPr>
              <a:t>čí</a:t>
            </a:r>
            <a:r>
              <a:rPr lang="en-US" sz="1600" dirty="0" err="1" smtClean="0">
                <a:latin typeface="+mn-lt"/>
              </a:rPr>
              <a:t>ta</a:t>
            </a:r>
            <a:r>
              <a:rPr lang="cs-CZ" sz="1600" dirty="0" smtClean="0">
                <a:latin typeface="+mn-lt"/>
              </a:rPr>
              <a:t>č</a:t>
            </a:r>
            <a:r>
              <a:rPr lang="en-US" sz="1600" dirty="0" err="1" smtClean="0">
                <a:latin typeface="+mn-lt"/>
              </a:rPr>
              <a:t>ovou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grafiku</a:t>
            </a:r>
            <a:endParaRPr lang="cs-CZ" sz="1600" dirty="0" smtClean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t="8479"/>
          <a:stretch>
            <a:fillRect/>
          </a:stretch>
        </p:blipFill>
        <p:spPr bwMode="auto">
          <a:xfrm>
            <a:off x="1475656" y="3212976"/>
            <a:ext cx="6472894" cy="31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http://www.societyofrobots.com/images/sensors_color_spectrum.gif"/>
          <p:cNvPicPr>
            <a:picLocks noChangeAspect="1" noChangeArrowheads="1"/>
          </p:cNvPicPr>
          <p:nvPr/>
        </p:nvPicPr>
        <p:blipFill>
          <a:blip r:embed="rId3" cstate="print"/>
          <a:srcRect t="69357" b="23707"/>
          <a:stretch>
            <a:fillRect/>
          </a:stretch>
        </p:blipFill>
        <p:spPr bwMode="auto">
          <a:xfrm>
            <a:off x="3059832" y="5373216"/>
            <a:ext cx="3456384" cy="144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mezi foto- a radiometrickými veličinami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Radiometrie </a:t>
            </a:r>
          </a:p>
          <a:p>
            <a:pPr lvl="1"/>
            <a:r>
              <a:rPr lang="cs-CZ" dirty="0" smtClean="0"/>
              <a:t>základnější – fotometrické veličiny lze odvodit z radiometrických</a:t>
            </a:r>
          </a:p>
          <a:p>
            <a:endParaRPr lang="cs-CZ" dirty="0" smtClean="0"/>
          </a:p>
          <a:p>
            <a:r>
              <a:rPr lang="cs-CZ" b="1" dirty="0" smtClean="0"/>
              <a:t>Fotometrie</a:t>
            </a:r>
          </a:p>
          <a:p>
            <a:pPr lvl="1"/>
            <a:r>
              <a:rPr lang="cs-CZ" dirty="0" smtClean="0"/>
              <a:t>Delší historie - studována </a:t>
            </a:r>
            <a:r>
              <a:rPr lang="cs-CZ" dirty="0" err="1" smtClean="0"/>
              <a:t>psychofyzikálními</a:t>
            </a:r>
            <a:r>
              <a:rPr lang="cs-CZ" dirty="0" smtClean="0"/>
              <a:t> (empirickými) pokusy dlouho před znalostí </a:t>
            </a:r>
            <a:r>
              <a:rPr lang="cs-CZ" dirty="0" err="1" smtClean="0"/>
              <a:t>Maxwellových</a:t>
            </a:r>
            <a:r>
              <a:rPr lang="cs-CZ" dirty="0" smtClean="0"/>
              <a:t> rovnic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Směr, prostorový úhel, integrování na jednotkové kouli</a:t>
            </a:r>
            <a:endParaRPr lang="en-US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Směr ve 3D</a:t>
            </a:r>
            <a:endParaRPr lang="en-US" dirty="0" smtClean="0"/>
          </a:p>
        </p:txBody>
      </p:sp>
      <p:sp>
        <p:nvSpPr>
          <p:cNvPr id="4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dirty="0" smtClean="0"/>
              <a:t>Směr </a:t>
            </a:r>
            <a:r>
              <a:rPr lang="cs-CZ" dirty="0" smtClean="0"/>
              <a:t>= jednotkový vektor ve 3D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Kartézské souřadnice</a:t>
            </a:r>
          </a:p>
          <a:p>
            <a:pPr lvl="2" eaLnBrk="1" hangingPunct="1">
              <a:lnSpc>
                <a:spcPct val="90000"/>
              </a:lnSpc>
            </a:pPr>
            <a:endParaRPr lang="cs-CZ" dirty="0" smtClean="0"/>
          </a:p>
          <a:p>
            <a:pPr lvl="2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Sférické souřadnice</a:t>
            </a:r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latin typeface="Symbol" pitchFamily="18" charset="2"/>
              </a:rPr>
              <a:t>q</a:t>
            </a:r>
            <a:r>
              <a:rPr lang="cs-CZ" dirty="0" smtClean="0"/>
              <a:t> … </a:t>
            </a:r>
            <a:r>
              <a:rPr lang="cs-CZ" i="1" dirty="0" smtClean="0"/>
              <a:t>polární úhel</a:t>
            </a:r>
            <a:r>
              <a:rPr lang="cs-CZ" dirty="0" smtClean="0"/>
              <a:t> - odchylka od osy </a:t>
            </a:r>
            <a:r>
              <a:rPr lang="cs-CZ" i="1" dirty="0" smtClean="0"/>
              <a:t>Z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latin typeface="Symbol" pitchFamily="18" charset="2"/>
              </a:rPr>
              <a:t>f</a:t>
            </a:r>
            <a:r>
              <a:rPr lang="cs-CZ" i="1" dirty="0" smtClean="0">
                <a:latin typeface="Symbol" pitchFamily="18" charset="2"/>
              </a:rPr>
              <a:t> </a:t>
            </a:r>
            <a:r>
              <a:rPr lang="cs-CZ" i="1" dirty="0" smtClean="0"/>
              <a:t>... azimut - </a:t>
            </a:r>
            <a:r>
              <a:rPr lang="cs-CZ" dirty="0" smtClean="0"/>
              <a:t>úhel od osy </a:t>
            </a:r>
            <a:r>
              <a:rPr lang="cs-CZ" i="1" dirty="0" smtClean="0"/>
              <a:t>X</a:t>
            </a:r>
            <a:endParaRPr lang="en-US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390650" y="2360613"/>
          <a:ext cx="17176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Rovnice" r:id="rId3" imgW="787320" imgH="203040" progId="Equation.3">
                  <p:embed/>
                </p:oleObj>
              </mc:Choice>
              <mc:Fallback>
                <p:oleObj name="Rovnice" r:id="rId3" imgW="78732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2360613"/>
                        <a:ext cx="1717675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3348038" y="2327275"/>
          <a:ext cx="21050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Rovnice" r:id="rId5" imgW="965160" imgH="228600" progId="Equation.3">
                  <p:embed/>
                </p:oleObj>
              </mc:Choice>
              <mc:Fallback>
                <p:oleObj name="Rovnice" r:id="rId5" imgW="9651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327275"/>
                        <a:ext cx="210502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1492250" y="3357563"/>
          <a:ext cx="144145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Rovnice" r:id="rId7" imgW="660240" imgH="660240" progId="Equation.3">
                  <p:embed/>
                </p:oleObj>
              </mc:Choice>
              <mc:Fallback>
                <p:oleObj name="Rovnice" r:id="rId7" imgW="660240" imgH="660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3357563"/>
                        <a:ext cx="144145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3665538" y="3746500"/>
          <a:ext cx="1747837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Rovnice" r:id="rId9" imgW="799920" imgH="609480" progId="Equation.3">
                  <p:embed/>
                </p:oleObj>
              </mc:Choice>
              <mc:Fallback>
                <p:oleObj name="Rovnice" r:id="rId9" imgW="799920" imgH="609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3746500"/>
                        <a:ext cx="1747837" cy="1328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8"/>
          <p:cNvGraphicFramePr>
            <a:graphicFrameLocks noChangeAspect="1"/>
          </p:cNvGraphicFramePr>
          <p:nvPr/>
        </p:nvGraphicFramePr>
        <p:xfrm>
          <a:off x="6134100" y="3702050"/>
          <a:ext cx="1966913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Rovnice" r:id="rId11" imgW="901440" imgH="634680" progId="Equation.3">
                  <p:embed/>
                </p:oleObj>
              </mc:Choice>
              <mc:Fallback>
                <p:oleObj name="Rovnice" r:id="rId11" imgW="901440" imgH="634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3702050"/>
                        <a:ext cx="1966913" cy="138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2"/>
          <p:cNvGraphicFramePr>
            <a:graphicFrameLocks noChangeAspect="1"/>
          </p:cNvGraphicFramePr>
          <p:nvPr/>
        </p:nvGraphicFramePr>
        <p:xfrm>
          <a:off x="5724525" y="404813"/>
          <a:ext cx="3203575" cy="301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CorelDRAW" r:id="rId13" imgW="4072680" imgH="3989880" progId="CorelDRAW.Graphic.11">
                  <p:embed/>
                </p:oleObj>
              </mc:Choice>
              <mc:Fallback>
                <p:oleObj name="CorelDRAW" r:id="rId13" imgW="4072680" imgH="3989880" progId="CorelDRAW.Graphic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04813"/>
                        <a:ext cx="3203575" cy="301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Funkce na jednotkové kouli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Funkce jako každá jiná, ale argumentem je směr ve 3D</a:t>
            </a:r>
          </a:p>
          <a:p>
            <a:pPr eaLnBrk="1" hangingPunct="1"/>
            <a:r>
              <a:rPr lang="cs-CZ" dirty="0" smtClean="0"/>
              <a:t>Funkční hodnota je číslo (nebo třeba trojice čísel RGB)</a:t>
            </a:r>
          </a:p>
          <a:p>
            <a:pPr eaLnBrk="1" hangingPunct="1"/>
            <a:r>
              <a:rPr lang="cs-CZ" dirty="0" smtClean="0"/>
              <a:t>Zápis např.</a:t>
            </a:r>
          </a:p>
          <a:p>
            <a:pPr lvl="1" eaLnBrk="1" hangingPunct="1"/>
            <a:r>
              <a:rPr lang="cs-CZ" i="1" dirty="0" smtClean="0"/>
              <a:t>F</a:t>
            </a:r>
            <a:r>
              <a:rPr lang="en-US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,</a:t>
            </a:r>
            <a:r>
              <a:rPr lang="cs-CZ" i="1" dirty="0" smtClean="0"/>
              <a:t>y</a:t>
            </a:r>
            <a:r>
              <a:rPr lang="cs-CZ" dirty="0" smtClean="0"/>
              <a:t>,</a:t>
            </a:r>
            <a:r>
              <a:rPr lang="cs-CZ" i="1" dirty="0" smtClean="0"/>
              <a:t>z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q,f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dirty="0" smtClean="0"/>
              <a:t>…</a:t>
            </a:r>
          </a:p>
          <a:p>
            <a:pPr lvl="1" eaLnBrk="1" hangingPunct="1"/>
            <a:r>
              <a:rPr lang="cs-CZ" dirty="0" smtClean="0"/>
              <a:t>Závisí na zvolené reprezentaci směrů ve 3D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Prostorový úhel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2"/>
            <a:ext cx="8291513" cy="4897015"/>
          </a:xfrm>
        </p:spPr>
        <p:txBody>
          <a:bodyPr/>
          <a:lstStyle/>
          <a:p>
            <a:pPr eaLnBrk="1" hangingPunct="1"/>
            <a:r>
              <a:rPr lang="cs-CZ" b="1" dirty="0" smtClean="0"/>
              <a:t>Rovinný úhel </a:t>
            </a:r>
          </a:p>
          <a:p>
            <a:pPr lvl="1" eaLnBrk="1" hangingPunct="1"/>
            <a:r>
              <a:rPr lang="cs-CZ" dirty="0" smtClean="0"/>
              <a:t>Délka oblouku na jednotkové</a:t>
            </a:r>
            <a:br>
              <a:rPr lang="cs-CZ" dirty="0" smtClean="0"/>
            </a:br>
            <a:r>
              <a:rPr lang="cs-CZ" dirty="0" smtClean="0"/>
              <a:t>kružnici</a:t>
            </a:r>
          </a:p>
          <a:p>
            <a:pPr lvl="1" eaLnBrk="1" hangingPunct="1"/>
            <a:r>
              <a:rPr lang="cs-CZ" dirty="0" smtClean="0"/>
              <a:t>Kružnice má 2</a:t>
            </a:r>
            <a:r>
              <a:rPr lang="cs-CZ" dirty="0" smtClean="0">
                <a:latin typeface="Symbol" pitchFamily="18" charset="2"/>
              </a:rPr>
              <a:t>p</a:t>
            </a:r>
            <a:r>
              <a:rPr lang="cs-CZ" dirty="0" smtClean="0"/>
              <a:t> radiánů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b="1" dirty="0" smtClean="0"/>
              <a:t>Prostorový úhel </a:t>
            </a:r>
            <a:r>
              <a:rPr lang="cs-CZ" dirty="0" smtClean="0"/>
              <a:t>(</a:t>
            </a:r>
            <a:r>
              <a:rPr lang="cs-CZ" dirty="0" err="1" smtClean="0"/>
              <a:t>steradian</a:t>
            </a:r>
            <a:r>
              <a:rPr lang="cs-CZ" dirty="0" smtClean="0"/>
              <a:t>, </a:t>
            </a:r>
            <a:r>
              <a:rPr lang="cs-CZ" dirty="0" err="1" smtClean="0"/>
              <a:t>sr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dirty="0" smtClean="0"/>
              <a:t>Velikost plochy na jednotkové</a:t>
            </a:r>
            <a:br>
              <a:rPr lang="cs-CZ" dirty="0" smtClean="0"/>
            </a:br>
            <a:r>
              <a:rPr lang="cs-CZ" dirty="0" smtClean="0"/>
              <a:t>kouli</a:t>
            </a:r>
          </a:p>
          <a:p>
            <a:pPr lvl="1" eaLnBrk="1" hangingPunct="1"/>
            <a:r>
              <a:rPr lang="cs-CZ" dirty="0" smtClean="0"/>
              <a:t>Koule má 4</a:t>
            </a:r>
            <a:r>
              <a:rPr lang="cs-CZ" dirty="0" smtClean="0">
                <a:latin typeface="Symbol" pitchFamily="18" charset="2"/>
              </a:rPr>
              <a:t>p</a:t>
            </a:r>
            <a:r>
              <a:rPr lang="cs-CZ" dirty="0" smtClean="0"/>
              <a:t> steradiánů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508625" y="2812256"/>
          <a:ext cx="29845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orelPhotoPaint.Image.11" r:id="rId3" imgW="2984127" imgH="2920635" progId="CorelPhotoPaint.Image.11">
                  <p:embed/>
                </p:oleObj>
              </mc:Choice>
              <mc:Fallback>
                <p:oleObj name="CorelPhotoPaint.Image.11" r:id="rId3" imgW="2984127" imgH="2920635" progId="CorelPhotoPaint.Image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812256"/>
                        <a:ext cx="29845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20675" y="1341438"/>
            <a:ext cx="8501063" cy="5010150"/>
          </a:xfrm>
        </p:spPr>
        <p:txBody>
          <a:bodyPr/>
          <a:lstStyle/>
          <a:p>
            <a:pPr marL="742950" lvl="1" indent="-285750" eaLnBrk="1" hangingPunct="1"/>
            <a:endParaRPr lang="en-US" dirty="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614363"/>
          </a:xfrm>
        </p:spPr>
        <p:txBody>
          <a:bodyPr/>
          <a:lstStyle/>
          <a:p>
            <a:pPr eaLnBrk="1" hangingPunct="1"/>
            <a:r>
              <a:rPr lang="cs-CZ" dirty="0" smtClean="0"/>
              <a:t>Fotorealistická syntéza obrazu</a:t>
            </a:r>
            <a:endParaRPr lang="fr-FR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1050" y="2238078"/>
            <a:ext cx="6192838" cy="3433762"/>
            <a:chOff x="1292" y="1909"/>
            <a:chExt cx="3901" cy="2163"/>
          </a:xfrm>
        </p:grpSpPr>
        <p:sp>
          <p:nvSpPr>
            <p:cNvPr id="26641" name="Freeform 4"/>
            <p:cNvSpPr>
              <a:spLocks/>
            </p:cNvSpPr>
            <p:nvPr/>
          </p:nvSpPr>
          <p:spPr bwMode="auto">
            <a:xfrm>
              <a:off x="1292" y="3678"/>
              <a:ext cx="3901" cy="394"/>
            </a:xfrm>
            <a:custGeom>
              <a:avLst/>
              <a:gdLst>
                <a:gd name="T0" fmla="*/ 0 w 3901"/>
                <a:gd name="T1" fmla="*/ 356 h 394"/>
                <a:gd name="T2" fmla="*/ 681 w 3901"/>
                <a:gd name="T3" fmla="*/ 265 h 394"/>
                <a:gd name="T4" fmla="*/ 1180 w 3901"/>
                <a:gd name="T5" fmla="*/ 356 h 394"/>
                <a:gd name="T6" fmla="*/ 1724 w 3901"/>
                <a:gd name="T7" fmla="*/ 38 h 394"/>
                <a:gd name="T8" fmla="*/ 2767 w 3901"/>
                <a:gd name="T9" fmla="*/ 129 h 394"/>
                <a:gd name="T10" fmla="*/ 3901 w 3901"/>
                <a:gd name="T11" fmla="*/ 220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01"/>
                <a:gd name="T19" fmla="*/ 0 h 394"/>
                <a:gd name="T20" fmla="*/ 3901 w 3901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01" h="394">
                  <a:moveTo>
                    <a:pt x="0" y="356"/>
                  </a:moveTo>
                  <a:cubicBezTo>
                    <a:pt x="242" y="310"/>
                    <a:pt x="484" y="265"/>
                    <a:pt x="681" y="265"/>
                  </a:cubicBezTo>
                  <a:cubicBezTo>
                    <a:pt x="878" y="265"/>
                    <a:pt x="1006" y="394"/>
                    <a:pt x="1180" y="356"/>
                  </a:cubicBezTo>
                  <a:cubicBezTo>
                    <a:pt x="1354" y="318"/>
                    <a:pt x="1460" y="76"/>
                    <a:pt x="1724" y="38"/>
                  </a:cubicBezTo>
                  <a:cubicBezTo>
                    <a:pt x="1988" y="0"/>
                    <a:pt x="2404" y="99"/>
                    <a:pt x="2767" y="129"/>
                  </a:cubicBezTo>
                  <a:cubicBezTo>
                    <a:pt x="3130" y="159"/>
                    <a:pt x="3515" y="189"/>
                    <a:pt x="3901" y="220"/>
                  </a:cubicBez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642" name="Line 5"/>
            <p:cNvSpPr>
              <a:spLocks noChangeShapeType="1"/>
            </p:cNvSpPr>
            <p:nvPr/>
          </p:nvSpPr>
          <p:spPr bwMode="auto">
            <a:xfrm flipV="1">
              <a:off x="5193" y="1909"/>
              <a:ext cx="0" cy="19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26629" name="Picture 6" descr="camer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463" y="1988840"/>
            <a:ext cx="150495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051050" y="2996903"/>
            <a:ext cx="6121400" cy="2519362"/>
            <a:chOff x="1292" y="2387"/>
            <a:chExt cx="3856" cy="1587"/>
          </a:xfrm>
        </p:grpSpPr>
        <p:sp>
          <p:nvSpPr>
            <p:cNvPr id="26637" name="Line 8"/>
            <p:cNvSpPr>
              <a:spLocks noChangeShapeType="1"/>
            </p:cNvSpPr>
            <p:nvPr/>
          </p:nvSpPr>
          <p:spPr bwMode="auto">
            <a:xfrm>
              <a:off x="1292" y="2478"/>
              <a:ext cx="1270" cy="14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638" name="Line 9"/>
            <p:cNvSpPr>
              <a:spLocks noChangeShapeType="1"/>
            </p:cNvSpPr>
            <p:nvPr/>
          </p:nvSpPr>
          <p:spPr bwMode="auto">
            <a:xfrm>
              <a:off x="1306" y="2446"/>
              <a:ext cx="2028" cy="12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639" name="Line 10"/>
            <p:cNvSpPr>
              <a:spLocks noChangeShapeType="1"/>
            </p:cNvSpPr>
            <p:nvPr/>
          </p:nvSpPr>
          <p:spPr bwMode="auto">
            <a:xfrm>
              <a:off x="1338" y="2432"/>
              <a:ext cx="3810" cy="11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640" name="Line 11"/>
            <p:cNvSpPr>
              <a:spLocks noChangeShapeType="1"/>
            </p:cNvSpPr>
            <p:nvPr/>
          </p:nvSpPr>
          <p:spPr bwMode="auto">
            <a:xfrm>
              <a:off x="1338" y="2387"/>
              <a:ext cx="3810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3827463" y="3630315"/>
            <a:ext cx="176683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20000"/>
              <a:buFont typeface="Wingdings" pitchFamily="2" charset="2"/>
              <a:buNone/>
            </a:pPr>
            <a:r>
              <a:rPr lang="cs-CZ" sz="2200" dirty="0">
                <a:latin typeface="+mn-lt"/>
              </a:rPr>
              <a:t>Kolik světla</a:t>
            </a:r>
            <a:r>
              <a:rPr lang="en-US" sz="2200" dirty="0">
                <a:latin typeface="+mn-lt"/>
              </a:rPr>
              <a:t>?</a:t>
            </a:r>
            <a:endParaRPr lang="fr-FR" sz="2200" dirty="0">
              <a:latin typeface="+mn-lt"/>
            </a:endParaRPr>
          </a:p>
        </p:txBody>
      </p:sp>
      <p:sp>
        <p:nvSpPr>
          <p:cNvPr id="26632" name="Oval 13"/>
          <p:cNvSpPr>
            <a:spLocks noChangeArrowheads="1"/>
          </p:cNvSpPr>
          <p:nvPr/>
        </p:nvSpPr>
        <p:spPr bwMode="auto">
          <a:xfrm>
            <a:off x="5178425" y="5046365"/>
            <a:ext cx="228600" cy="228600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3" name="Oval 14"/>
          <p:cNvSpPr>
            <a:spLocks noChangeArrowheads="1"/>
          </p:cNvSpPr>
          <p:nvPr/>
        </p:nvSpPr>
        <p:spPr bwMode="auto">
          <a:xfrm>
            <a:off x="3952875" y="5445224"/>
            <a:ext cx="228600" cy="228600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4" name="Oval 15"/>
          <p:cNvSpPr>
            <a:spLocks noChangeArrowheads="1"/>
          </p:cNvSpPr>
          <p:nvPr/>
        </p:nvSpPr>
        <p:spPr bwMode="auto">
          <a:xfrm>
            <a:off x="8058150" y="4827290"/>
            <a:ext cx="228600" cy="228600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5" name="Oval 16"/>
          <p:cNvSpPr>
            <a:spLocks noChangeArrowheads="1"/>
          </p:cNvSpPr>
          <p:nvPr/>
        </p:nvSpPr>
        <p:spPr bwMode="auto">
          <a:xfrm>
            <a:off x="8129588" y="3385840"/>
            <a:ext cx="228600" cy="228600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0" descr="da_to_dome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188" y="2636838"/>
            <a:ext cx="34210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Diferenciální prostorový úhel</a:t>
            </a:r>
            <a:endParaRPr lang="en-US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„Nekonečně malý“ prostorový úhel okolo směru</a:t>
            </a:r>
          </a:p>
          <a:p>
            <a:pPr eaLnBrk="1" hangingPunct="1"/>
            <a:r>
              <a:rPr lang="cs-CZ" dirty="0" smtClean="0"/>
              <a:t>3D vektor</a:t>
            </a:r>
          </a:p>
          <a:p>
            <a:pPr lvl="1" eaLnBrk="1" hangingPunct="1"/>
            <a:r>
              <a:rPr lang="cs-CZ" dirty="0" smtClean="0"/>
              <a:t>Velikost </a:t>
            </a:r>
            <a:r>
              <a:rPr lang="cs-CZ" dirty="0" err="1" smtClean="0"/>
              <a:t>d</a:t>
            </a:r>
            <a:r>
              <a:rPr lang="cs-CZ" dirty="0" err="1" smtClean="0">
                <a:latin typeface="Symbol" pitchFamily="18" charset="2"/>
              </a:rPr>
              <a:t>w</a:t>
            </a:r>
            <a:endParaRPr lang="cs-CZ" dirty="0" smtClean="0">
              <a:latin typeface="Symbol" pitchFamily="18" charset="2"/>
            </a:endParaRPr>
          </a:p>
          <a:p>
            <a:pPr lvl="2" eaLnBrk="1" hangingPunct="1"/>
            <a:r>
              <a:rPr lang="cs-CZ" dirty="0" smtClean="0"/>
              <a:t>velikost diferenciální plošky na jednotkové kouli</a:t>
            </a:r>
          </a:p>
          <a:p>
            <a:pPr lvl="1" eaLnBrk="1" hangingPunct="1"/>
            <a:r>
              <a:rPr lang="cs-CZ" dirty="0" smtClean="0"/>
              <a:t>Směr </a:t>
            </a:r>
            <a:r>
              <a:rPr lang="cs-CZ" dirty="0" err="1" smtClean="0"/>
              <a:t>d</a:t>
            </a:r>
            <a:r>
              <a:rPr lang="cs-CZ" dirty="0" err="1" smtClean="0">
                <a:latin typeface="Symbol" pitchFamily="18" charset="2"/>
              </a:rPr>
              <a:t>w</a:t>
            </a:r>
            <a:endParaRPr lang="cs-CZ" dirty="0" smtClean="0"/>
          </a:p>
          <a:p>
            <a:pPr lvl="2" eaLnBrk="1" hangingPunct="1"/>
            <a:r>
              <a:rPr lang="cs-CZ" dirty="0" smtClean="0"/>
              <a:t>střed projekce diferenciální plošky</a:t>
            </a:r>
            <a:br>
              <a:rPr lang="cs-CZ" dirty="0" smtClean="0"/>
            </a:br>
            <a:r>
              <a:rPr lang="cs-CZ" dirty="0" smtClean="0"/>
              <a:t>na jednotkovou kouli</a:t>
            </a:r>
          </a:p>
          <a:p>
            <a:pPr eaLnBrk="1" hangingPunct="1"/>
            <a:r>
              <a:rPr lang="cs-CZ" dirty="0" smtClean="0"/>
              <a:t>Prostorový úhel diferenciální plošky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1993900" y="4868863"/>
          <a:ext cx="196691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Rovnice" r:id="rId4" imgW="901440" imgH="393480" progId="Equation.3">
                  <p:embed/>
                </p:oleObj>
              </mc:Choice>
              <mc:Fallback>
                <p:oleObj name="Rovnice" r:id="rId4" imgW="90144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4868863"/>
                        <a:ext cx="1966913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Diferenciální prostorový úhel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928688" y="1651000"/>
            <a:ext cx="7099301" cy="4438650"/>
            <a:chOff x="585" y="1040"/>
            <a:chExt cx="4472" cy="279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85" y="2319"/>
              <a:ext cx="2534" cy="5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24" y="2162"/>
              <a:ext cx="201" cy="32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756" y="2518"/>
              <a:ext cx="248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Symbol" pitchFamily="18" charset="2"/>
                </a:rPr>
                <a:t>f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556" y="2086"/>
              <a:ext cx="248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Symbol" pitchFamily="18" charset="2"/>
                </a:rPr>
                <a:t>q</a:t>
              </a: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852" y="1908"/>
              <a:ext cx="725" cy="662"/>
            </a:xfrm>
            <a:custGeom>
              <a:avLst/>
              <a:gdLst/>
              <a:ahLst/>
              <a:cxnLst>
                <a:cxn ang="0">
                  <a:pos x="0" y="661"/>
                </a:cxn>
                <a:cxn ang="0">
                  <a:pos x="488" y="0"/>
                </a:cxn>
                <a:cxn ang="0">
                  <a:pos x="724" y="162"/>
                </a:cxn>
                <a:cxn ang="0">
                  <a:pos x="0" y="661"/>
                </a:cxn>
              </a:cxnLst>
              <a:rect l="0" t="0" r="r" b="b"/>
              <a:pathLst>
                <a:path w="725" h="662">
                  <a:moveTo>
                    <a:pt x="0" y="661"/>
                  </a:moveTo>
                  <a:lnTo>
                    <a:pt x="488" y="0"/>
                  </a:lnTo>
                  <a:lnTo>
                    <a:pt x="724" y="162"/>
                  </a:lnTo>
                  <a:lnTo>
                    <a:pt x="0" y="66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845" y="1040"/>
              <a:ext cx="11" cy="15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85" y="1302"/>
              <a:ext cx="2534" cy="253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857" y="2569"/>
              <a:ext cx="15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1086" y="2574"/>
              <a:ext cx="770" cy="6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rc 12"/>
            <p:cNvSpPr>
              <a:spLocks/>
            </p:cNvSpPr>
            <p:nvPr/>
          </p:nvSpPr>
          <p:spPr bwMode="auto">
            <a:xfrm>
              <a:off x="902" y="1718"/>
              <a:ext cx="1901" cy="214"/>
            </a:xfrm>
            <a:custGeom>
              <a:avLst/>
              <a:gdLst>
                <a:gd name="G0" fmla="+- 21600 0 0"/>
                <a:gd name="G1" fmla="+- 3114 0 0"/>
                <a:gd name="G2" fmla="+- 21600 0 0"/>
                <a:gd name="T0" fmla="*/ 43006 w 43200"/>
                <a:gd name="T1" fmla="*/ 223 h 24714"/>
                <a:gd name="T2" fmla="*/ 226 w 43200"/>
                <a:gd name="T3" fmla="*/ 0 h 24714"/>
                <a:gd name="T4" fmla="*/ 21600 w 43200"/>
                <a:gd name="T5" fmla="*/ 3114 h 24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14" fill="none" extrusionOk="0">
                  <a:moveTo>
                    <a:pt x="43005" y="223"/>
                  </a:moveTo>
                  <a:cubicBezTo>
                    <a:pt x="43135" y="1181"/>
                    <a:pt x="43200" y="2147"/>
                    <a:pt x="43200" y="3114"/>
                  </a:cubicBezTo>
                  <a:cubicBezTo>
                    <a:pt x="43200" y="15043"/>
                    <a:pt x="33529" y="24714"/>
                    <a:pt x="21600" y="24714"/>
                  </a:cubicBezTo>
                  <a:cubicBezTo>
                    <a:pt x="9670" y="24714"/>
                    <a:pt x="0" y="15043"/>
                    <a:pt x="0" y="3114"/>
                  </a:cubicBezTo>
                  <a:cubicBezTo>
                    <a:pt x="-1" y="2071"/>
                    <a:pt x="75" y="1031"/>
                    <a:pt x="225" y="-1"/>
                  </a:cubicBezTo>
                </a:path>
                <a:path w="43200" h="24714" stroke="0" extrusionOk="0">
                  <a:moveTo>
                    <a:pt x="43005" y="223"/>
                  </a:moveTo>
                  <a:cubicBezTo>
                    <a:pt x="43135" y="1181"/>
                    <a:pt x="43200" y="2147"/>
                    <a:pt x="43200" y="3114"/>
                  </a:cubicBezTo>
                  <a:cubicBezTo>
                    <a:pt x="43200" y="15043"/>
                    <a:pt x="33529" y="24714"/>
                    <a:pt x="21600" y="24714"/>
                  </a:cubicBezTo>
                  <a:cubicBezTo>
                    <a:pt x="9670" y="24714"/>
                    <a:pt x="0" y="15043"/>
                    <a:pt x="0" y="3114"/>
                  </a:cubicBezTo>
                  <a:cubicBezTo>
                    <a:pt x="-1" y="2071"/>
                    <a:pt x="75" y="1031"/>
                    <a:pt x="225" y="-1"/>
                  </a:cubicBezTo>
                  <a:lnTo>
                    <a:pt x="21600" y="311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>
              <a:off x="786" y="1876"/>
              <a:ext cx="2120" cy="239"/>
            </a:xfrm>
            <a:custGeom>
              <a:avLst/>
              <a:gdLst>
                <a:gd name="G0" fmla="+- 21600 0 0"/>
                <a:gd name="G1" fmla="+- 3220 0 0"/>
                <a:gd name="G2" fmla="+- 21600 0 0"/>
                <a:gd name="T0" fmla="*/ 42959 w 43200"/>
                <a:gd name="T1" fmla="*/ 0 h 24820"/>
                <a:gd name="T2" fmla="*/ 132 w 43200"/>
                <a:gd name="T3" fmla="*/ 833 h 24820"/>
                <a:gd name="T4" fmla="*/ 21600 w 43200"/>
                <a:gd name="T5" fmla="*/ 3220 h 24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820" fill="none" extrusionOk="0">
                  <a:moveTo>
                    <a:pt x="42958" y="0"/>
                  </a:moveTo>
                  <a:cubicBezTo>
                    <a:pt x="43119" y="1065"/>
                    <a:pt x="43200" y="2142"/>
                    <a:pt x="43200" y="3220"/>
                  </a:cubicBezTo>
                  <a:cubicBezTo>
                    <a:pt x="43200" y="15149"/>
                    <a:pt x="33529" y="24820"/>
                    <a:pt x="21600" y="24820"/>
                  </a:cubicBezTo>
                  <a:cubicBezTo>
                    <a:pt x="9670" y="24820"/>
                    <a:pt x="0" y="15149"/>
                    <a:pt x="0" y="3220"/>
                  </a:cubicBezTo>
                  <a:cubicBezTo>
                    <a:pt x="-1" y="2422"/>
                    <a:pt x="44" y="1625"/>
                    <a:pt x="132" y="833"/>
                  </a:cubicBezTo>
                </a:path>
                <a:path w="43200" h="24820" stroke="0" extrusionOk="0">
                  <a:moveTo>
                    <a:pt x="42958" y="0"/>
                  </a:moveTo>
                  <a:cubicBezTo>
                    <a:pt x="43119" y="1065"/>
                    <a:pt x="43200" y="2142"/>
                    <a:pt x="43200" y="3220"/>
                  </a:cubicBezTo>
                  <a:cubicBezTo>
                    <a:pt x="43200" y="15149"/>
                    <a:pt x="33529" y="24820"/>
                    <a:pt x="21600" y="24820"/>
                  </a:cubicBezTo>
                  <a:cubicBezTo>
                    <a:pt x="9670" y="24820"/>
                    <a:pt x="0" y="15149"/>
                    <a:pt x="0" y="3220"/>
                  </a:cubicBezTo>
                  <a:cubicBezTo>
                    <a:pt x="-1" y="2422"/>
                    <a:pt x="44" y="1625"/>
                    <a:pt x="132" y="833"/>
                  </a:cubicBezTo>
                  <a:lnTo>
                    <a:pt x="21600" y="322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rc 14"/>
            <p:cNvSpPr>
              <a:spLocks/>
            </p:cNvSpPr>
            <p:nvPr/>
          </p:nvSpPr>
          <p:spPr bwMode="auto">
            <a:xfrm rot="16200000">
              <a:off x="877" y="2278"/>
              <a:ext cx="2521" cy="59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43195 w 43195"/>
                <a:gd name="T1" fmla="*/ 476 h 21600"/>
                <a:gd name="T2" fmla="*/ 0 w 43195"/>
                <a:gd name="T3" fmla="*/ 73 h 21600"/>
                <a:gd name="T4" fmla="*/ 21600 w 4319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21600" fill="none" extrusionOk="0">
                  <a:moveTo>
                    <a:pt x="43194" y="475"/>
                  </a:moveTo>
                  <a:cubicBezTo>
                    <a:pt x="42935" y="12217"/>
                    <a:pt x="33343" y="21599"/>
                    <a:pt x="21600" y="21600"/>
                  </a:cubicBezTo>
                  <a:cubicBezTo>
                    <a:pt x="9699" y="21600"/>
                    <a:pt x="40" y="11973"/>
                    <a:pt x="0" y="72"/>
                  </a:cubicBezTo>
                </a:path>
                <a:path w="43195" h="21600" stroke="0" extrusionOk="0">
                  <a:moveTo>
                    <a:pt x="43194" y="475"/>
                  </a:moveTo>
                  <a:cubicBezTo>
                    <a:pt x="42935" y="12217"/>
                    <a:pt x="33343" y="21599"/>
                    <a:pt x="21600" y="21600"/>
                  </a:cubicBezTo>
                  <a:cubicBezTo>
                    <a:pt x="9699" y="21600"/>
                    <a:pt x="40" y="11973"/>
                    <a:pt x="0" y="72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rc 15"/>
            <p:cNvSpPr>
              <a:spLocks/>
            </p:cNvSpPr>
            <p:nvPr/>
          </p:nvSpPr>
          <p:spPr bwMode="auto">
            <a:xfrm rot="16200000">
              <a:off x="973" y="2152"/>
              <a:ext cx="2522" cy="843"/>
            </a:xfrm>
            <a:custGeom>
              <a:avLst/>
              <a:gdLst>
                <a:gd name="G0" fmla="+- 21600 0 0"/>
                <a:gd name="G1" fmla="+- 365 0 0"/>
                <a:gd name="G2" fmla="+- 21600 0 0"/>
                <a:gd name="T0" fmla="*/ 43196 w 43196"/>
                <a:gd name="T1" fmla="*/ 756 h 21965"/>
                <a:gd name="T2" fmla="*/ 3 w 43196"/>
                <a:gd name="T3" fmla="*/ 0 h 21965"/>
                <a:gd name="T4" fmla="*/ 21600 w 43196"/>
                <a:gd name="T5" fmla="*/ 365 h 2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6" h="21965" fill="none" extrusionOk="0">
                  <a:moveTo>
                    <a:pt x="43196" y="756"/>
                  </a:moveTo>
                  <a:cubicBezTo>
                    <a:pt x="42983" y="12531"/>
                    <a:pt x="33376" y="21964"/>
                    <a:pt x="21600" y="21965"/>
                  </a:cubicBezTo>
                  <a:cubicBezTo>
                    <a:pt x="9670" y="21965"/>
                    <a:pt x="0" y="12294"/>
                    <a:pt x="0" y="365"/>
                  </a:cubicBezTo>
                  <a:cubicBezTo>
                    <a:pt x="-1" y="243"/>
                    <a:pt x="1" y="121"/>
                    <a:pt x="3" y="0"/>
                  </a:cubicBezTo>
                </a:path>
                <a:path w="43196" h="21965" stroke="0" extrusionOk="0">
                  <a:moveTo>
                    <a:pt x="43196" y="756"/>
                  </a:moveTo>
                  <a:cubicBezTo>
                    <a:pt x="42983" y="12531"/>
                    <a:pt x="33376" y="21964"/>
                    <a:pt x="21600" y="21965"/>
                  </a:cubicBezTo>
                  <a:cubicBezTo>
                    <a:pt x="9670" y="21965"/>
                    <a:pt x="0" y="12294"/>
                    <a:pt x="0" y="365"/>
                  </a:cubicBezTo>
                  <a:cubicBezTo>
                    <a:pt x="-1" y="243"/>
                    <a:pt x="1" y="121"/>
                    <a:pt x="3" y="0"/>
                  </a:cubicBezTo>
                  <a:lnTo>
                    <a:pt x="21600" y="36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 flipV="1">
              <a:off x="843" y="1826"/>
              <a:ext cx="1012" cy="7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857" y="2574"/>
              <a:ext cx="565" cy="2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857" y="2574"/>
              <a:ext cx="779" cy="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40" y="1879"/>
              <a:ext cx="248" cy="21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3" y="19"/>
                </a:cxn>
                <a:cxn ang="0">
                  <a:pos x="175" y="0"/>
                </a:cxn>
                <a:cxn ang="0">
                  <a:pos x="215" y="82"/>
                </a:cxn>
                <a:cxn ang="0">
                  <a:pos x="247" y="184"/>
                </a:cxn>
                <a:cxn ang="0">
                  <a:pos x="154" y="200"/>
                </a:cxn>
                <a:cxn ang="0">
                  <a:pos x="48" y="209"/>
                </a:cxn>
                <a:cxn ang="0">
                  <a:pos x="27" y="108"/>
                </a:cxn>
                <a:cxn ang="0">
                  <a:pos x="0" y="29"/>
                </a:cxn>
              </a:cxnLst>
              <a:rect l="0" t="0" r="r" b="b"/>
              <a:pathLst>
                <a:path w="248" h="210">
                  <a:moveTo>
                    <a:pt x="0" y="29"/>
                  </a:moveTo>
                  <a:lnTo>
                    <a:pt x="93" y="19"/>
                  </a:lnTo>
                  <a:lnTo>
                    <a:pt x="175" y="0"/>
                  </a:lnTo>
                  <a:lnTo>
                    <a:pt x="215" y="82"/>
                  </a:lnTo>
                  <a:lnTo>
                    <a:pt x="247" y="184"/>
                  </a:lnTo>
                  <a:lnTo>
                    <a:pt x="154" y="200"/>
                  </a:lnTo>
                  <a:lnTo>
                    <a:pt x="48" y="209"/>
                  </a:lnTo>
                  <a:lnTo>
                    <a:pt x="27" y="108"/>
                  </a:lnTo>
                  <a:lnTo>
                    <a:pt x="0" y="29"/>
                  </a:lnTo>
                </a:path>
              </a:pathLst>
            </a:custGeom>
            <a:solidFill>
              <a:srgbClr val="FCFEB9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1856" y="2084"/>
              <a:ext cx="524" cy="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880" y="2016"/>
              <a:ext cx="336" cy="38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" name="Object 2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060" y="2069"/>
            <a:ext cx="1997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021" name="Equation" r:id="rId3" imgW="1269720" imgH="431640" progId="Equation.3">
                    <p:embed/>
                  </p:oleObj>
                </mc:Choice>
                <mc:Fallback>
                  <p:oleObj name="Equation" r:id="rId3" imgW="1269720" imgH="431640" progId="Equation.3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069"/>
                          <a:ext cx="1997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372" y="2854"/>
              <a:ext cx="404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Arial" pitchFamily="34" charset="0"/>
                </a:rPr>
                <a:t>d</a:t>
              </a:r>
              <a:r>
                <a:rPr lang="cs-CZ" sz="3200" b="1">
                  <a:latin typeface="Symbol" pitchFamily="18" charset="2"/>
                </a:rPr>
                <a:t>f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316" y="1702"/>
              <a:ext cx="404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Arial" pitchFamily="34" charset="0"/>
                </a:rPr>
                <a:t>d</a:t>
              </a:r>
              <a:r>
                <a:rPr lang="cs-CZ" sz="3200" b="1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Radiometrické veličiny</a:t>
            </a:r>
            <a:endParaRPr lang="en-US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Teorie přenosu světla</a:t>
            </a:r>
            <a:endParaRPr lang="en-US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eaLnBrk="1" hangingPunct="1"/>
            <a:r>
              <a:rPr lang="cs-CZ" dirty="0" smtClean="0"/>
              <a:t>Tok energie v prostoru</a:t>
            </a:r>
          </a:p>
          <a:p>
            <a:pPr eaLnBrk="1" hangingPunct="1"/>
            <a:endParaRPr lang="cs-CZ" b="1" dirty="0" smtClean="0"/>
          </a:p>
          <a:p>
            <a:pPr eaLnBrk="1" hangingPunct="1"/>
            <a:r>
              <a:rPr lang="cs-CZ" b="1" dirty="0" smtClean="0"/>
              <a:t>Světelná energie je spojitá, nekonečně dělitelná</a:t>
            </a:r>
          </a:p>
          <a:p>
            <a:pPr lvl="1" eaLnBrk="1" hangingPunct="1"/>
            <a:r>
              <a:rPr lang="cs-CZ" dirty="0" smtClean="0"/>
              <a:t>Toto je zjednodušující předpoklad našeho modelu</a:t>
            </a:r>
          </a:p>
          <a:p>
            <a:pPr eaLnBrk="1" hangingPunct="1">
              <a:buNone/>
            </a:pPr>
            <a:endParaRPr lang="cs-CZ" dirty="0" smtClean="0"/>
          </a:p>
          <a:p>
            <a:pPr eaLnBrk="1" hangingPunct="1"/>
            <a:r>
              <a:rPr lang="cs-CZ" dirty="0" smtClean="0"/>
              <a:t>Představa toku</a:t>
            </a:r>
          </a:p>
          <a:p>
            <a:pPr lvl="1" eaLnBrk="1" hangingPunct="1"/>
            <a:r>
              <a:rPr lang="cs-CZ" dirty="0" smtClean="0"/>
              <a:t>Částečky pohybující se prostorem</a:t>
            </a:r>
          </a:p>
          <a:p>
            <a:pPr lvl="1" eaLnBrk="1" hangingPunct="1"/>
            <a:r>
              <a:rPr lang="cs-CZ" dirty="0" smtClean="0"/>
              <a:t>Žádné interakce (platí lineární superpozice)</a:t>
            </a:r>
          </a:p>
          <a:p>
            <a:pPr lvl="1" eaLnBrk="1" hangingPunct="1"/>
            <a:r>
              <a:rPr lang="cs-CZ" dirty="0" smtClean="0"/>
              <a:t>Hustota energie je úměrná hustotě částeček</a:t>
            </a:r>
          </a:p>
          <a:p>
            <a:pPr lvl="1" eaLnBrk="1" hangingPunct="1"/>
            <a:r>
              <a:rPr lang="cs-CZ" dirty="0" smtClean="0"/>
              <a:t>Tato představa je ilustrativní a nemá nic společného s fotony a s kvantovou teorií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Zářivá energie</a:t>
            </a:r>
            <a:r>
              <a:rPr lang="en-US" dirty="0" smtClean="0"/>
              <a:t> </a:t>
            </a:r>
            <a:r>
              <a:rPr lang="cs-CZ" dirty="0" smtClean="0"/>
              <a:t>– </a:t>
            </a:r>
            <a:r>
              <a:rPr lang="cs-CZ" i="1" dirty="0" smtClean="0"/>
              <a:t>Q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en-US" i="1" dirty="0" smtClean="0"/>
              <a:t>J</a:t>
            </a:r>
            <a:r>
              <a:rPr lang="en-US" dirty="0" smtClean="0"/>
              <a:t>]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r>
              <a:rPr lang="en-US" i="1" u="sng" dirty="0" err="1" smtClean="0"/>
              <a:t>Anglick</a:t>
            </a:r>
            <a:r>
              <a:rPr lang="cs-CZ" i="1" u="sng" dirty="0" smtClean="0"/>
              <a:t>ý název:</a:t>
            </a:r>
            <a:r>
              <a:rPr lang="cs-CZ" dirty="0" smtClean="0"/>
              <a:t> radiant </a:t>
            </a:r>
            <a:r>
              <a:rPr lang="cs-CZ" dirty="0" err="1" smtClean="0"/>
              <a:t>energy</a:t>
            </a:r>
            <a:endParaRPr lang="en-US" dirty="0" smtClean="0"/>
          </a:p>
          <a:p>
            <a:pPr eaLnBrk="1" hangingPunct="1"/>
            <a:r>
              <a:rPr lang="cs-CZ" i="1" u="sng" dirty="0" smtClean="0"/>
              <a:t>Jednotka</a:t>
            </a:r>
            <a:r>
              <a:rPr lang="cs-CZ" dirty="0" smtClean="0"/>
              <a:t>: Joule, </a:t>
            </a:r>
            <a:r>
              <a:rPr lang="cs-CZ" i="1" dirty="0" smtClean="0"/>
              <a:t>J</a:t>
            </a:r>
          </a:p>
        </p:txBody>
      </p:sp>
      <p:sp>
        <p:nvSpPr>
          <p:cNvPr id="5" name="Freeform 4"/>
          <p:cNvSpPr/>
          <p:nvPr/>
        </p:nvSpPr>
        <p:spPr>
          <a:xfrm>
            <a:off x="4860032" y="3429000"/>
            <a:ext cx="3581400" cy="1583267"/>
          </a:xfrm>
          <a:custGeom>
            <a:avLst/>
            <a:gdLst>
              <a:gd name="connsiteX0" fmla="*/ 3581400 w 3581400"/>
              <a:gd name="connsiteY0" fmla="*/ 84667 h 1583267"/>
              <a:gd name="connsiteX1" fmla="*/ 1841500 w 3581400"/>
              <a:gd name="connsiteY1" fmla="*/ 160867 h 1583267"/>
              <a:gd name="connsiteX2" fmla="*/ 1257300 w 3581400"/>
              <a:gd name="connsiteY2" fmla="*/ 1049867 h 1583267"/>
              <a:gd name="connsiteX3" fmla="*/ 0 w 3581400"/>
              <a:gd name="connsiteY3" fmla="*/ 1583267 h 158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1583267">
                <a:moveTo>
                  <a:pt x="3581400" y="84667"/>
                </a:moveTo>
                <a:cubicBezTo>
                  <a:pt x="2905125" y="42333"/>
                  <a:pt x="2228850" y="0"/>
                  <a:pt x="1841500" y="160867"/>
                </a:cubicBezTo>
                <a:cubicBezTo>
                  <a:pt x="1454150" y="321734"/>
                  <a:pt x="1564217" y="812800"/>
                  <a:pt x="1257300" y="1049867"/>
                </a:cubicBezTo>
                <a:cubicBezTo>
                  <a:pt x="950383" y="1286934"/>
                  <a:pt x="241300" y="1570567"/>
                  <a:pt x="0" y="1583267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5616" y="2276872"/>
            <a:ext cx="3785011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sz="2800" i="1" dirty="0" smtClean="0">
                <a:latin typeface="+mn-lt"/>
              </a:rPr>
              <a:t>Q </a:t>
            </a:r>
            <a:r>
              <a:rPr lang="cs-CZ" sz="2800" dirty="0" smtClean="0">
                <a:latin typeface="+mn-lt"/>
              </a:rPr>
              <a:t>(</a:t>
            </a:r>
            <a:r>
              <a:rPr lang="cs-CZ" sz="2800" i="1" dirty="0" smtClean="0">
                <a:latin typeface="+mn-lt"/>
              </a:rPr>
              <a:t>S</a:t>
            </a:r>
            <a:r>
              <a:rPr lang="cs-CZ" sz="2800" dirty="0" smtClean="0">
                <a:latin typeface="+mn-lt"/>
              </a:rPr>
              <a:t>, </a:t>
            </a:r>
            <a:r>
              <a:rPr lang="en-US" sz="2800" dirty="0" smtClean="0">
                <a:latin typeface="+mn-lt"/>
              </a:rPr>
              <a:t>&lt;</a:t>
            </a:r>
            <a:r>
              <a:rPr lang="en-US" sz="2800" i="1" dirty="0" smtClean="0">
                <a:latin typeface="+mn-lt"/>
              </a:rPr>
              <a:t>t</a:t>
            </a:r>
            <a:r>
              <a:rPr lang="en-US" sz="2800" baseline="-25000" dirty="0" smtClean="0">
                <a:latin typeface="+mn-lt"/>
              </a:rPr>
              <a:t>1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i="1" dirty="0" smtClean="0">
                <a:latin typeface="+mn-lt"/>
              </a:rPr>
              <a:t>t</a:t>
            </a:r>
            <a:r>
              <a:rPr lang="en-US" sz="2800" baseline="-25000" dirty="0" smtClean="0">
                <a:latin typeface="+mn-lt"/>
              </a:rPr>
              <a:t>2</a:t>
            </a:r>
            <a:r>
              <a:rPr lang="en-US" sz="2800" dirty="0" smtClean="0">
                <a:latin typeface="+mn-lt"/>
              </a:rPr>
              <a:t>&gt;</a:t>
            </a:r>
            <a:r>
              <a:rPr lang="cs-CZ" sz="2800" dirty="0" smtClean="0">
                <a:latin typeface="+mj-lt"/>
              </a:rPr>
              <a:t>, </a:t>
            </a:r>
            <a:r>
              <a:rPr lang="en-US" sz="2800" dirty="0" smtClean="0">
                <a:latin typeface="+mj-lt"/>
              </a:rPr>
              <a:t>&lt;</a:t>
            </a:r>
            <a:r>
              <a:rPr lang="cs-CZ" sz="2800" dirty="0" smtClean="0">
                <a:latin typeface="Symbol" pitchFamily="18" charset="2"/>
              </a:rPr>
              <a:t>l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cs-CZ" sz="2800" dirty="0" smtClean="0">
                <a:latin typeface="+mj-lt"/>
              </a:rPr>
              <a:t>, </a:t>
            </a:r>
            <a:r>
              <a:rPr lang="cs-CZ" sz="2800" dirty="0" smtClean="0">
                <a:latin typeface="Symbol" pitchFamily="18" charset="2"/>
              </a:rPr>
              <a:t>l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&gt;)</a:t>
            </a:r>
            <a:endParaRPr lang="cs-CZ" sz="2800" dirty="0" smtClean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55776" y="1628800"/>
            <a:ext cx="648072" cy="72008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3848" y="1340768"/>
            <a:ext cx="20377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+mn-lt"/>
              </a:rPr>
              <a:t>časový interval</a:t>
            </a:r>
            <a:endParaRPr lang="en-US" sz="22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763688" y="2708920"/>
            <a:ext cx="504056" cy="86409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9752" y="3284984"/>
            <a:ext cx="24160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+mn-lt"/>
              </a:rPr>
              <a:t>Plocha ve 3D </a:t>
            </a:r>
          </a:p>
          <a:p>
            <a:r>
              <a:rPr lang="cs-CZ" sz="2200" dirty="0" smtClean="0">
                <a:latin typeface="+mn-lt"/>
              </a:rPr>
              <a:t>(imaginární nebo </a:t>
            </a:r>
          </a:p>
          <a:p>
            <a:r>
              <a:rPr lang="cs-CZ" sz="2200" dirty="0" smtClean="0">
                <a:latin typeface="+mn-lt"/>
              </a:rPr>
              <a:t>skutečná)</a:t>
            </a:r>
            <a:endParaRPr lang="en-US" sz="2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74650" y="3471391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i="1" dirty="0" smtClean="0">
                <a:latin typeface="+mn-lt"/>
              </a:rPr>
              <a:t>S</a:t>
            </a:r>
            <a:endParaRPr lang="en-US" sz="24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668344" y="3212976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20272" y="3284984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020272" y="3284984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44208" y="3573016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156176" y="4077072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84168" y="3645024"/>
            <a:ext cx="14401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64088" y="4581128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148064" y="465313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516216" y="3212976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668344" y="3212976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668344" y="3212976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724128" y="450912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004048" y="4869160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995936" y="1916832"/>
            <a:ext cx="504056" cy="43204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99992" y="1700808"/>
            <a:ext cx="30556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+mn-lt"/>
              </a:rPr>
              <a:t>interval vlnových délek</a:t>
            </a:r>
            <a:endParaRPr lang="en-US" sz="2200" dirty="0">
              <a:latin typeface="+mn-lt"/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Spektrální zářivá energie</a:t>
            </a:r>
            <a:r>
              <a:rPr lang="en-US" dirty="0" smtClean="0"/>
              <a:t> </a:t>
            </a:r>
            <a:r>
              <a:rPr lang="cs-CZ" dirty="0" smtClean="0"/>
              <a:t>– </a:t>
            </a:r>
            <a:r>
              <a:rPr lang="cs-CZ" i="1" dirty="0" smtClean="0"/>
              <a:t>Q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en-US" i="1" dirty="0" smtClean="0"/>
              <a:t>J</a:t>
            </a:r>
            <a:r>
              <a:rPr lang="en-US" dirty="0" smtClean="0"/>
              <a:t>]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cs-CZ" dirty="0" smtClean="0"/>
              <a:t>Energie světla o konkrétní vlnové délce</a:t>
            </a:r>
          </a:p>
          <a:p>
            <a:pPr lvl="1" eaLnBrk="1" hangingPunct="1"/>
            <a:r>
              <a:rPr lang="cs-CZ" dirty="0" smtClean="0"/>
              <a:t>„Hustota energie vzhledem k vlnové délce“</a:t>
            </a:r>
            <a:endParaRPr lang="en-US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r>
              <a:rPr lang="cs-CZ" dirty="0" smtClean="0"/>
              <a:t>Index </a:t>
            </a:r>
            <a:r>
              <a:rPr lang="en-US" dirty="0" smtClean="0"/>
              <a:t>/ </a:t>
            </a:r>
            <a:r>
              <a:rPr lang="cs-CZ" dirty="0" smtClean="0"/>
              <a:t>argument 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 budeme vynechávat</a:t>
            </a:r>
          </a:p>
          <a:p>
            <a:pPr eaLnBrk="1" hangingPunct="1"/>
            <a:endParaRPr lang="en-US" i="1" u="sng" dirty="0" smtClean="0"/>
          </a:p>
          <a:p>
            <a:pPr eaLnBrk="1" hangingPunct="1"/>
            <a:r>
              <a:rPr lang="cs-CZ" i="1" u="sng" dirty="0" smtClean="0"/>
              <a:t>Fotometrická veličina</a:t>
            </a:r>
            <a:r>
              <a:rPr lang="cs-CZ" dirty="0" smtClean="0"/>
              <a:t>:</a:t>
            </a:r>
          </a:p>
          <a:p>
            <a:pPr lvl="1" eaLnBrk="1" hangingPunct="1"/>
            <a:r>
              <a:rPr lang="cs-CZ" dirty="0" smtClean="0"/>
              <a:t>Světelná energie (</a:t>
            </a:r>
            <a:r>
              <a:rPr lang="cs-CZ" dirty="0" err="1" smtClean="0"/>
              <a:t>luminous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), jednotka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lumen</a:t>
            </a:r>
            <a:r>
              <a:rPr lang="en-US" dirty="0" smtClean="0"/>
              <a:t>-</a:t>
            </a:r>
            <a:r>
              <a:rPr lang="cs-CZ" dirty="0" smtClean="0"/>
              <a:t>sekunda, </a:t>
            </a:r>
            <a:r>
              <a:rPr lang="en-US" dirty="0" err="1" smtClean="0"/>
              <a:t>neboli</a:t>
            </a:r>
            <a:r>
              <a:rPr lang="en-US" dirty="0" smtClean="0"/>
              <a:t> </a:t>
            </a:r>
            <a:r>
              <a:rPr lang="cs-CZ" dirty="0" err="1" smtClean="0"/>
              <a:t>talbot</a:t>
            </a:r>
            <a:endParaRPr lang="cs-CZ" dirty="0" smtClean="0"/>
          </a:p>
          <a:p>
            <a:pPr lvl="1" eaLnBrk="1" hangingPunct="1"/>
            <a:endParaRPr lang="cs-CZ" dirty="0" smtClean="0"/>
          </a:p>
        </p:txBody>
      </p:sp>
      <p:graphicFrame>
        <p:nvGraphicFramePr>
          <p:cNvPr id="55297" name="Object 4"/>
          <p:cNvGraphicFramePr>
            <a:graphicFrameLocks noChangeAspect="1"/>
          </p:cNvGraphicFramePr>
          <p:nvPr/>
        </p:nvGraphicFramePr>
        <p:xfrm>
          <a:off x="424184" y="2708920"/>
          <a:ext cx="839628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Rovnice" r:id="rId3" imgW="3848040" imgH="520560" progId="Equation.3">
                  <p:embed/>
                </p:oleObj>
              </mc:Choice>
              <mc:Fallback>
                <p:oleObj name="Rovnice" r:id="rId3" imgW="3848040" imgH="520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4" y="2708920"/>
                        <a:ext cx="8396288" cy="11366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Zářivý tok (výkon)</a:t>
            </a:r>
            <a:r>
              <a:rPr lang="en-US" dirty="0" smtClean="0"/>
              <a:t> – </a:t>
            </a:r>
            <a:r>
              <a:rPr lang="el-GR" dirty="0" smtClean="0"/>
              <a:t>Φ</a:t>
            </a:r>
            <a:r>
              <a:rPr lang="en-US" dirty="0" smtClean="0"/>
              <a:t> [</a:t>
            </a:r>
            <a:r>
              <a:rPr lang="en-US" i="1" dirty="0" smtClean="0"/>
              <a:t>W</a:t>
            </a:r>
            <a:r>
              <a:rPr lang="en-US" dirty="0" smtClean="0"/>
              <a:t>]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 rychle energie „teče“ z/do plochy </a:t>
            </a:r>
            <a:r>
              <a:rPr lang="cs-CZ" i="1" dirty="0" smtClean="0"/>
              <a:t>S</a:t>
            </a:r>
            <a:r>
              <a:rPr lang="cs-CZ" dirty="0" smtClean="0"/>
              <a:t>?</a:t>
            </a:r>
          </a:p>
          <a:p>
            <a:pPr lvl="1" eaLnBrk="1" hangingPunct="1"/>
            <a:r>
              <a:rPr lang="cs-CZ" dirty="0" smtClean="0"/>
              <a:t>„Hustota energie vzhledem k času“</a:t>
            </a:r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r>
              <a:rPr lang="cs-CZ" i="1" u="sng" dirty="0" smtClean="0"/>
              <a:t>Anglický název</a:t>
            </a:r>
            <a:r>
              <a:rPr lang="cs-CZ" dirty="0" smtClean="0"/>
              <a:t>: Radiant </a:t>
            </a:r>
            <a:r>
              <a:rPr lang="cs-CZ" dirty="0" err="1" smtClean="0"/>
              <a:t>flux</a:t>
            </a:r>
            <a:r>
              <a:rPr lang="cs-CZ" dirty="0" smtClean="0"/>
              <a:t>, </a:t>
            </a:r>
            <a:r>
              <a:rPr lang="cs-CZ" dirty="0" err="1" smtClean="0"/>
              <a:t>Power</a:t>
            </a:r>
            <a:endParaRPr lang="cs-CZ" dirty="0" smtClean="0"/>
          </a:p>
          <a:p>
            <a:pPr eaLnBrk="1" hangingPunct="1"/>
            <a:r>
              <a:rPr lang="cs-CZ" i="1" u="sng" dirty="0" smtClean="0"/>
              <a:t>Značka</a:t>
            </a:r>
            <a:r>
              <a:rPr lang="cs-CZ" dirty="0" smtClean="0"/>
              <a:t>: </a:t>
            </a:r>
            <a:r>
              <a:rPr lang="el-GR" i="1" dirty="0" smtClean="0"/>
              <a:t>Φ</a:t>
            </a:r>
            <a:endParaRPr lang="cs-CZ" i="1" dirty="0" smtClean="0"/>
          </a:p>
          <a:p>
            <a:pPr eaLnBrk="1" hangingPunct="1"/>
            <a:r>
              <a:rPr lang="cs-CZ" i="1" u="sng" dirty="0" smtClean="0"/>
              <a:t>Jednotka</a:t>
            </a:r>
            <a:r>
              <a:rPr lang="cs-CZ" dirty="0" smtClean="0"/>
              <a:t>: Watt </a:t>
            </a:r>
            <a:r>
              <a:rPr lang="cs-CZ" i="1" dirty="0" smtClean="0"/>
              <a:t>– W</a:t>
            </a:r>
          </a:p>
          <a:p>
            <a:pPr eaLnBrk="1" hangingPunct="1"/>
            <a:r>
              <a:rPr lang="cs-CZ" i="1" u="sng" dirty="0" smtClean="0"/>
              <a:t>Fotometrická veličina</a:t>
            </a:r>
            <a:r>
              <a:rPr lang="en-US" dirty="0" smtClean="0"/>
              <a:t>:</a:t>
            </a:r>
            <a:endParaRPr lang="cs-CZ" dirty="0" smtClean="0"/>
          </a:p>
          <a:p>
            <a:pPr lvl="1" eaLnBrk="1" hangingPunct="1"/>
            <a:r>
              <a:rPr lang="cs-CZ" sz="2400" dirty="0" smtClean="0"/>
              <a:t>Světelný tok (</a:t>
            </a:r>
            <a:r>
              <a:rPr lang="cs-CZ" sz="2400" dirty="0" err="1" smtClean="0"/>
              <a:t>luminous</a:t>
            </a:r>
            <a:r>
              <a:rPr lang="cs-CZ" sz="2400" dirty="0" smtClean="0"/>
              <a:t> </a:t>
            </a:r>
            <a:r>
              <a:rPr lang="cs-CZ" sz="2400" dirty="0" err="1" smtClean="0"/>
              <a:t>flux</a:t>
            </a:r>
            <a:r>
              <a:rPr lang="cs-CZ" sz="2400" dirty="0" smtClean="0"/>
              <a:t>), jednotka Lumen</a:t>
            </a:r>
            <a:endParaRPr lang="en-US" sz="24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" y="2780928"/>
            <a:ext cx="7978140" cy="10591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Ozáření – </a:t>
            </a:r>
            <a:r>
              <a:rPr lang="cs-CZ" i="1" dirty="0" smtClean="0"/>
              <a:t>E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Jaká je v daném místě x na ploše </a:t>
            </a:r>
            <a:r>
              <a:rPr lang="cs-CZ" i="1" dirty="0" smtClean="0"/>
              <a:t>S</a:t>
            </a:r>
            <a:r>
              <a:rPr lang="cs-CZ" dirty="0" smtClean="0"/>
              <a:t> (prostorová) hustota toku? 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Vždy definováno vzhledem k nějakému bodu </a:t>
            </a:r>
            <a:r>
              <a:rPr lang="cs-CZ" b="1" dirty="0" smtClean="0"/>
              <a:t>x</a:t>
            </a:r>
            <a:r>
              <a:rPr lang="cs-CZ" dirty="0" smtClean="0"/>
              <a:t> na ploše </a:t>
            </a:r>
            <a:r>
              <a:rPr lang="cs-CZ" i="1" dirty="0" smtClean="0"/>
              <a:t>S</a:t>
            </a:r>
            <a:r>
              <a:rPr lang="cs-CZ" dirty="0" smtClean="0"/>
              <a:t> se specifikovanou normálou </a:t>
            </a:r>
            <a:r>
              <a:rPr lang="cs-CZ" i="1" dirty="0" smtClean="0"/>
              <a:t>N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/>
              <a:t>Hodnota radiance závisí na </a:t>
            </a:r>
            <a:r>
              <a:rPr lang="cs-CZ" b="1" i="1" dirty="0" smtClean="0"/>
              <a:t>N</a:t>
            </a:r>
            <a:r>
              <a:rPr lang="cs-CZ" b="1" dirty="0" smtClean="0"/>
              <a:t>(x)</a:t>
            </a:r>
            <a:r>
              <a:rPr lang="cs-CZ" dirty="0" smtClean="0"/>
              <a:t>  (</a:t>
            </a:r>
            <a:r>
              <a:rPr lang="cs-CZ" dirty="0" err="1" smtClean="0"/>
              <a:t>Lambertův</a:t>
            </a:r>
            <a:r>
              <a:rPr lang="cs-CZ" dirty="0" smtClean="0"/>
              <a:t> zákon)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Zajímá nás pouze světlo přicházející z </a:t>
            </a:r>
            <a:r>
              <a:rPr lang="en-US" dirty="0" smtClean="0"/>
              <a:t>horn</a:t>
            </a:r>
            <a:r>
              <a:rPr lang="cs-CZ" dirty="0" smtClean="0"/>
              <a:t>í strany plochy.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060" y="2276871"/>
            <a:ext cx="6659880" cy="10820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Ozáření – </a:t>
            </a:r>
            <a:r>
              <a:rPr lang="cs-CZ" i="1" dirty="0" smtClean="0"/>
              <a:t>E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Anglický název</a:t>
            </a:r>
            <a:r>
              <a:rPr lang="cs-CZ" dirty="0" smtClean="0"/>
              <a:t>: </a:t>
            </a:r>
            <a:r>
              <a:rPr lang="cs-CZ" b="1" dirty="0" smtClean="0"/>
              <a:t>i</a:t>
            </a:r>
            <a:r>
              <a:rPr lang="en-US" b="1" dirty="0" err="1" smtClean="0"/>
              <a:t>rradiance</a:t>
            </a:r>
            <a:r>
              <a:rPr lang="en-US" dirty="0" smtClean="0"/>
              <a:t> (flux density)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Značka</a:t>
            </a:r>
            <a:r>
              <a:rPr lang="cs-CZ" dirty="0" smtClean="0"/>
              <a:t>: </a:t>
            </a:r>
            <a:r>
              <a:rPr lang="cs-CZ" i="1" dirty="0" smtClean="0"/>
              <a:t>E</a:t>
            </a:r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Jednotka</a:t>
            </a:r>
            <a:r>
              <a:rPr lang="cs-CZ" dirty="0" smtClean="0"/>
              <a:t>: Watt na metr čtvereční </a:t>
            </a:r>
            <a:r>
              <a:rPr lang="cs-CZ" i="1" dirty="0" smtClean="0"/>
              <a:t>– W</a:t>
            </a:r>
            <a:r>
              <a:rPr lang="en-US" dirty="0" smtClean="0"/>
              <a:t>.</a:t>
            </a:r>
            <a:r>
              <a:rPr lang="en-US" i="1" dirty="0" smtClean="0"/>
              <a:t>m</a:t>
            </a:r>
            <a:r>
              <a:rPr lang="en-US" baseline="30000" dirty="0" smtClean="0"/>
              <a:t>-2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Fotometrická veličina</a:t>
            </a:r>
            <a:r>
              <a:rPr lang="en-US" dirty="0" smtClean="0"/>
              <a:t>: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osvětlení (</a:t>
            </a:r>
            <a:r>
              <a:rPr lang="cs-CZ" sz="2400" dirty="0" err="1" smtClean="0"/>
              <a:t>illuminance</a:t>
            </a:r>
            <a:r>
              <a:rPr lang="cs-CZ" sz="2400" dirty="0" smtClean="0"/>
              <a:t>), jednotka Lux = lumen.m</a:t>
            </a:r>
            <a:r>
              <a:rPr lang="cs-CZ" sz="2400" baseline="30000" dirty="0" smtClean="0"/>
              <a:t>-2</a:t>
            </a:r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29000"/>
            <a:ext cx="13811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99992" y="4509120"/>
            <a:ext cx="1787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+mj-lt"/>
              </a:rPr>
              <a:t>Expozimetr </a:t>
            </a:r>
          </a:p>
          <a:p>
            <a:r>
              <a:rPr lang="cs-CZ" sz="2200" i="1" dirty="0" smtClean="0">
                <a:latin typeface="+mj-lt"/>
              </a:rPr>
              <a:t>(</a:t>
            </a:r>
            <a:r>
              <a:rPr lang="cs-CZ" sz="2200" i="1" dirty="0" err="1" smtClean="0">
                <a:latin typeface="+mj-lt"/>
              </a:rPr>
              <a:t>light</a:t>
            </a:r>
            <a:r>
              <a:rPr lang="cs-CZ" sz="2200" i="1" dirty="0" smtClean="0">
                <a:latin typeface="+mj-lt"/>
              </a:rPr>
              <a:t> meter)</a:t>
            </a:r>
            <a:endParaRPr lang="en-US" sz="2200" i="1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Lambertův</a:t>
            </a:r>
            <a:r>
              <a:rPr lang="en-US" dirty="0" smtClean="0"/>
              <a:t> </a:t>
            </a:r>
            <a:r>
              <a:rPr lang="en-US" dirty="0" err="1" smtClean="0"/>
              <a:t>kosínový</a:t>
            </a:r>
            <a:r>
              <a:rPr lang="en-US" dirty="0" smtClean="0"/>
              <a:t> </a:t>
            </a:r>
            <a:r>
              <a:rPr lang="en-US" dirty="0" err="1" smtClean="0"/>
              <a:t>zákon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Johan </a:t>
            </a:r>
            <a:r>
              <a:rPr lang="cs-CZ" dirty="0" err="1" smtClean="0"/>
              <a:t>Heindrich</a:t>
            </a:r>
            <a:r>
              <a:rPr lang="cs-CZ" dirty="0" smtClean="0"/>
              <a:t> Lambert, </a:t>
            </a:r>
            <a:r>
              <a:rPr lang="cs-CZ" i="1" dirty="0" err="1" smtClean="0"/>
              <a:t>Photometria</a:t>
            </a:r>
            <a:r>
              <a:rPr lang="cs-CZ" i="1" dirty="0" smtClean="0"/>
              <a:t>, 1760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9752" y="29969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9752" y="31493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3284984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39752" y="34290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39752" y="35814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39752" y="371703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39752" y="38610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39752" y="40134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39752" y="414908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2924944"/>
            <a:ext cx="0" cy="1296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1" name="Object 4"/>
          <p:cNvGraphicFramePr>
            <a:graphicFrameLocks noChangeAspect="1"/>
          </p:cNvGraphicFramePr>
          <p:nvPr/>
        </p:nvGraphicFramePr>
        <p:xfrm>
          <a:off x="4073525" y="4935538"/>
          <a:ext cx="9969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Rovnice" r:id="rId3" imgW="457200" imgH="393480" progId="Equation.3">
                  <p:embed/>
                </p:oleObj>
              </mc:Choice>
              <mc:Fallback>
                <p:oleObj name="Rovnice" r:id="rId3" imgW="4572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5" y="4935538"/>
                        <a:ext cx="996950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71372" y="32849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F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5090" y="2350041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endParaRPr lang="en-US" sz="2200" i="1" dirty="0" smtClean="0">
              <a:latin typeface="+mn-lt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Různé přístupy k </a:t>
            </a:r>
            <a:r>
              <a:rPr lang="cs-CZ" dirty="0" err="1" smtClean="0"/>
              <a:t>renderingu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Fenomenologický</a:t>
            </a:r>
          </a:p>
          <a:p>
            <a:pPr lvl="1"/>
            <a:r>
              <a:rPr lang="cs-CZ" dirty="0" smtClean="0"/>
              <a:t>Tradiční počítačová grafika</a:t>
            </a:r>
          </a:p>
          <a:p>
            <a:pPr lvl="1"/>
            <a:r>
              <a:rPr lang="cs-CZ" dirty="0" smtClean="0"/>
              <a:t>Např. </a:t>
            </a:r>
            <a:r>
              <a:rPr lang="cs-CZ" dirty="0" err="1" smtClean="0"/>
              <a:t>Phongův</a:t>
            </a:r>
            <a:r>
              <a:rPr lang="cs-CZ" dirty="0" smtClean="0"/>
              <a:t> model, Barva mezi 0 a 1, atp.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Exaktní – Fyzikálně založený</a:t>
            </a:r>
          </a:p>
          <a:p>
            <a:pPr lvl="1"/>
            <a:r>
              <a:rPr lang="cs-CZ" dirty="0" smtClean="0"/>
              <a:t>Formulace matematického modelu</a:t>
            </a:r>
          </a:p>
          <a:p>
            <a:pPr lvl="1"/>
            <a:r>
              <a:rPr lang="cs-CZ" dirty="0" smtClean="0"/>
              <a:t>Algoritmy = různé přístupy k řešení rovnic tohoto modelu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Lambertův</a:t>
            </a:r>
            <a:r>
              <a:rPr lang="en-US" dirty="0" smtClean="0"/>
              <a:t> </a:t>
            </a:r>
            <a:r>
              <a:rPr lang="en-US" dirty="0" err="1" smtClean="0"/>
              <a:t>kosínový</a:t>
            </a:r>
            <a:r>
              <a:rPr lang="en-US" dirty="0" smtClean="0"/>
              <a:t> </a:t>
            </a:r>
            <a:r>
              <a:rPr lang="en-US" dirty="0" err="1" smtClean="0"/>
              <a:t>zákon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Johan </a:t>
            </a:r>
            <a:r>
              <a:rPr lang="cs-CZ" dirty="0" err="1" smtClean="0"/>
              <a:t>Heindrich</a:t>
            </a:r>
            <a:r>
              <a:rPr lang="cs-CZ" dirty="0" smtClean="0"/>
              <a:t> Lambert, </a:t>
            </a:r>
            <a:r>
              <a:rPr lang="cs-CZ" i="1" dirty="0" err="1" smtClean="0"/>
              <a:t>Photometria</a:t>
            </a:r>
            <a:r>
              <a:rPr lang="cs-CZ" i="1" dirty="0" smtClean="0"/>
              <a:t>, 1760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9752" y="29969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9752" y="31493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3284984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39752" y="34290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39752" y="35814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39752" y="371703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39752" y="38610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39752" y="40134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39752" y="414908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2924944"/>
            <a:ext cx="0" cy="1296144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85090" y="2350041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endParaRPr lang="en-US" sz="2200" i="1" dirty="0" smtClean="0">
              <a:latin typeface="+mn-lt"/>
            </a:endParaRPr>
          </a:p>
        </p:txBody>
      </p:sp>
      <p:graphicFrame>
        <p:nvGraphicFramePr>
          <p:cNvPr id="51201" name="Object 4"/>
          <p:cNvGraphicFramePr>
            <a:graphicFrameLocks noChangeAspect="1"/>
          </p:cNvGraphicFramePr>
          <p:nvPr/>
        </p:nvGraphicFramePr>
        <p:xfrm>
          <a:off x="3381375" y="4935538"/>
          <a:ext cx="23812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3" name="Rovnice" r:id="rId3" imgW="1091880" imgH="393480" progId="Equation.3">
                  <p:embed/>
                </p:oleObj>
              </mc:Choice>
              <mc:Fallback>
                <p:oleObj name="Rovnice" r:id="rId3" imgW="10918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4935538"/>
                        <a:ext cx="2381250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4572000" y="2924944"/>
            <a:ext cx="720080" cy="129614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71372" y="32849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F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51170" y="414908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q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572000" y="4221088"/>
            <a:ext cx="1224136" cy="50405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76056" y="2350041"/>
            <a:ext cx="16161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r>
              <a:rPr lang="en-US" sz="2200" i="1" dirty="0" smtClean="0">
                <a:latin typeface="+mn-lt"/>
              </a:rPr>
              <a:t>’=A / </a:t>
            </a:r>
            <a:r>
              <a:rPr lang="en-US" sz="2200" i="1" dirty="0" err="1" smtClean="0">
                <a:latin typeface="+mn-lt"/>
              </a:rPr>
              <a:t>c</a:t>
            </a:r>
            <a:r>
              <a:rPr lang="en-US" sz="2200" dirty="0" err="1" smtClean="0">
                <a:latin typeface="+mn-lt"/>
              </a:rPr>
              <a:t>os</a:t>
            </a:r>
            <a:r>
              <a:rPr lang="en-US" sz="2200" i="1" dirty="0" err="1" smtClean="0">
                <a:latin typeface="Symbol" pitchFamily="18" charset="2"/>
              </a:rPr>
              <a:t>q</a:t>
            </a:r>
            <a:endParaRPr lang="en-US" sz="2200" i="1" dirty="0" smtClean="0">
              <a:latin typeface="Symbol" pitchFamily="18" charset="2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Intenzita vyzařování – </a:t>
            </a:r>
            <a:r>
              <a:rPr lang="cs-CZ" i="1" dirty="0" smtClean="0"/>
              <a:t>B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75"/>
            <a:ext cx="8229600" cy="4646613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/>
              <a:t>Jako ozáření (</a:t>
            </a:r>
            <a:r>
              <a:rPr lang="cs-CZ" sz="2400" dirty="0" err="1" smtClean="0"/>
              <a:t>irradiance</a:t>
            </a:r>
            <a:r>
              <a:rPr lang="cs-CZ" sz="2400" dirty="0" smtClean="0"/>
              <a:t>), avšak místo příchozího světla nás zajímá světlo vyzářené.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Vyzářené světlo může být emitováno z plošky (pokud jde o světelný zdroj) nebo odraženo.</a:t>
            </a:r>
          </a:p>
          <a:p>
            <a:pPr lvl="1"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Anglický název</a:t>
            </a:r>
            <a:r>
              <a:rPr lang="cs-CZ" dirty="0" smtClean="0"/>
              <a:t>: Radiant </a:t>
            </a:r>
            <a:r>
              <a:rPr lang="cs-CZ" dirty="0" err="1" smtClean="0"/>
              <a:t>exitance</a:t>
            </a:r>
            <a:r>
              <a:rPr lang="cs-CZ" dirty="0" smtClean="0"/>
              <a:t>, </a:t>
            </a:r>
            <a:r>
              <a:rPr lang="cs-CZ" b="1" dirty="0" err="1" smtClean="0"/>
              <a:t>radiosity</a:t>
            </a:r>
            <a:endParaRPr lang="cs-CZ" b="1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Značka</a:t>
            </a:r>
            <a:r>
              <a:rPr lang="cs-CZ" dirty="0" smtClean="0"/>
              <a:t>: </a:t>
            </a:r>
            <a:r>
              <a:rPr lang="cs-CZ" i="1" dirty="0" smtClean="0"/>
              <a:t>B</a:t>
            </a:r>
            <a:r>
              <a:rPr lang="cs-CZ" dirty="0" smtClean="0"/>
              <a:t>, </a:t>
            </a:r>
            <a:r>
              <a:rPr lang="cs-CZ" i="1" dirty="0" smtClean="0"/>
              <a:t>M</a:t>
            </a:r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Jednotka</a:t>
            </a:r>
            <a:r>
              <a:rPr lang="cs-CZ" dirty="0" smtClean="0"/>
              <a:t>: Watt na metr čtvereční </a:t>
            </a:r>
            <a:r>
              <a:rPr lang="cs-CZ" i="1" dirty="0" smtClean="0"/>
              <a:t>– </a:t>
            </a:r>
            <a:r>
              <a:rPr lang="cs-CZ" dirty="0" smtClean="0"/>
              <a:t>W</a:t>
            </a:r>
            <a:r>
              <a:rPr lang="en-US" dirty="0" smtClean="0"/>
              <a:t>.m</a:t>
            </a:r>
            <a:r>
              <a:rPr lang="en-US" baseline="30000" dirty="0" smtClean="0"/>
              <a:t>-2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Fotometrická veličina</a:t>
            </a:r>
            <a:r>
              <a:rPr lang="cs-CZ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err="1" smtClean="0"/>
              <a:t>Luminosity</a:t>
            </a:r>
            <a:r>
              <a:rPr lang="cs-CZ" sz="2400" dirty="0" smtClean="0"/>
              <a:t>, jednotka Lux = lumen.m</a:t>
            </a:r>
            <a:r>
              <a:rPr lang="cs-CZ" sz="2400" baseline="30000" dirty="0" smtClean="0"/>
              <a:t>-2</a:t>
            </a:r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Zářivost – </a:t>
            </a:r>
            <a:r>
              <a:rPr lang="cs-CZ" i="1" dirty="0" smtClean="0"/>
              <a:t>I</a:t>
            </a:r>
            <a:r>
              <a:rPr lang="cs-CZ" dirty="0" smtClean="0"/>
              <a:t> </a:t>
            </a:r>
            <a:r>
              <a:rPr lang="en-US" dirty="0" smtClean="0"/>
              <a:t>[W.sr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Úhlová hustota toku daném směru </a:t>
            </a:r>
            <a:r>
              <a:rPr lang="cs-CZ" dirty="0" smtClean="0">
                <a:latin typeface="Symbol" pitchFamily="18" charset="2"/>
              </a:rPr>
              <a:t>w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i="1" u="sng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Definice</a:t>
            </a:r>
            <a:r>
              <a:rPr lang="en-US" b="1" dirty="0" smtClean="0"/>
              <a:t>: </a:t>
            </a:r>
            <a:r>
              <a:rPr lang="cs-CZ" i="1" dirty="0" smtClean="0"/>
              <a:t>Zářivost</a:t>
            </a:r>
            <a:r>
              <a:rPr lang="cs-CZ" dirty="0" smtClean="0"/>
              <a:t> je výkon na jednotkový prostorový úhel vyzařovaný z bodového zdroje.</a:t>
            </a:r>
          </a:p>
          <a:p>
            <a:pPr eaLnBrk="1" hangingPunct="1">
              <a:lnSpc>
                <a:spcPct val="90000"/>
              </a:lnSpc>
            </a:pPr>
            <a:endParaRPr lang="cs-CZ" i="1" u="sng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Anglický název</a:t>
            </a:r>
            <a:r>
              <a:rPr lang="cs-CZ" dirty="0" smtClean="0"/>
              <a:t>: </a:t>
            </a:r>
            <a:r>
              <a:rPr lang="en-US" dirty="0" smtClean="0"/>
              <a:t>Radiant intensity</a:t>
            </a:r>
            <a:endParaRPr lang="cs-CZ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Jednotka</a:t>
            </a:r>
            <a:r>
              <a:rPr lang="cs-CZ" dirty="0" smtClean="0"/>
              <a:t>: Watt na </a:t>
            </a:r>
            <a:r>
              <a:rPr lang="en-US" dirty="0" err="1" smtClean="0"/>
              <a:t>steradi</a:t>
            </a:r>
            <a:r>
              <a:rPr lang="cs-CZ" dirty="0" err="1" smtClean="0"/>
              <a:t>án</a:t>
            </a:r>
            <a:r>
              <a:rPr lang="cs-CZ" dirty="0" smtClean="0"/>
              <a:t> </a:t>
            </a:r>
            <a:r>
              <a:rPr lang="cs-CZ" i="1" dirty="0" smtClean="0"/>
              <a:t>– W</a:t>
            </a:r>
            <a:r>
              <a:rPr lang="en-US" dirty="0" smtClean="0"/>
              <a:t>.</a:t>
            </a:r>
            <a:r>
              <a:rPr lang="cs-CZ" dirty="0" err="1" smtClean="0"/>
              <a:t>sr</a:t>
            </a:r>
            <a:r>
              <a:rPr lang="en-US" baseline="30000" dirty="0" smtClean="0"/>
              <a:t>-</a:t>
            </a:r>
            <a:r>
              <a:rPr lang="cs-CZ" baseline="30000" dirty="0" smtClean="0"/>
              <a:t>1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Fotometrická veličina</a:t>
            </a:r>
            <a:endParaRPr lang="cs-CZ" i="1" dirty="0" smtClean="0"/>
          </a:p>
          <a:p>
            <a:pPr lvl="1" eaLnBrk="1" hangingPunct="1">
              <a:lnSpc>
                <a:spcPct val="90000"/>
              </a:lnSpc>
            </a:pPr>
            <a:r>
              <a:rPr lang="cs-CZ" sz="2400" b="1" dirty="0" smtClean="0"/>
              <a:t>Svítivost </a:t>
            </a:r>
            <a:r>
              <a:rPr lang="cs-CZ" sz="2400" dirty="0" smtClean="0"/>
              <a:t>(</a:t>
            </a:r>
            <a:r>
              <a:rPr lang="cs-CZ" sz="2400" dirty="0" err="1" smtClean="0"/>
              <a:t>luminous</a:t>
            </a:r>
            <a:r>
              <a:rPr lang="cs-CZ" sz="2400" dirty="0" smtClean="0"/>
              <a:t> intensity)</a:t>
            </a:r>
            <a:br>
              <a:rPr lang="cs-CZ" sz="2400" dirty="0" smtClean="0"/>
            </a:br>
            <a:r>
              <a:rPr lang="cs-CZ" sz="2400" dirty="0" smtClean="0"/>
              <a:t>jednotka </a:t>
            </a:r>
            <a:r>
              <a:rPr lang="cs-CZ" sz="2400" b="1" dirty="0" smtClean="0"/>
              <a:t>Kandela (cd=lumen.</a:t>
            </a:r>
            <a:r>
              <a:rPr lang="cs-CZ" sz="2400" b="1" dirty="0" err="1" smtClean="0"/>
              <a:t>sr</a:t>
            </a:r>
            <a:r>
              <a:rPr lang="cs-CZ" sz="2400" b="1" baseline="30000" dirty="0" smtClean="0"/>
              <a:t>-1</a:t>
            </a:r>
            <a:r>
              <a:rPr lang="cs-CZ" sz="2400" b="1" dirty="0" smtClean="0"/>
              <a:t>), zákl. </a:t>
            </a:r>
            <a:r>
              <a:rPr lang="cs-CZ" sz="2400" b="1" dirty="0" err="1" smtClean="0"/>
              <a:t>jedn</a:t>
            </a:r>
            <a:r>
              <a:rPr lang="cs-CZ" sz="2400" b="1" dirty="0" smtClean="0"/>
              <a:t>. SI</a:t>
            </a:r>
            <a:endParaRPr lang="en-US" sz="2400" b="1" dirty="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008560" y="2138114"/>
          <a:ext cx="1995488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Rovnice" r:id="rId3" imgW="914400" imgH="393480" progId="Equation.3">
                  <p:embed/>
                </p:oleObj>
              </mc:Choice>
              <mc:Fallback>
                <p:oleObj name="Rovnice" r:id="rId3" imgW="9144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560" y="2138114"/>
                        <a:ext cx="1995488" cy="8588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6672"/>
            <a:ext cx="2818581" cy="24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Bodov</a:t>
            </a:r>
            <a:r>
              <a:rPr lang="cs-CZ" smtClean="0"/>
              <a:t>é světelné zdroje</a:t>
            </a:r>
            <a:endParaRPr 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968875"/>
          </a:xfrm>
        </p:spPr>
        <p:txBody>
          <a:bodyPr/>
          <a:lstStyle/>
          <a:p>
            <a:pPr eaLnBrk="1" hangingPunct="1"/>
            <a:r>
              <a:rPr lang="cs-CZ" dirty="0" smtClean="0"/>
              <a:t>Světlo emitováno z jednoho bodu</a:t>
            </a:r>
          </a:p>
          <a:p>
            <a:pPr eaLnBrk="1" hangingPunct="1"/>
            <a:r>
              <a:rPr lang="cs-CZ" dirty="0" smtClean="0"/>
              <a:t>Emise plně popsána intenzitou jako funkcí směru vyzařování: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b="1" dirty="0" smtClean="0"/>
              <a:t>Izotropní bodové světlo</a:t>
            </a:r>
          </a:p>
          <a:p>
            <a:pPr lvl="2" eaLnBrk="1" hangingPunct="1"/>
            <a:r>
              <a:rPr lang="cs-CZ" dirty="0" smtClean="0"/>
              <a:t>konstantní intenzita</a:t>
            </a:r>
          </a:p>
          <a:p>
            <a:pPr lvl="1" eaLnBrk="1" hangingPunct="1"/>
            <a:r>
              <a:rPr lang="cs-CZ" b="1" dirty="0" smtClean="0"/>
              <a:t>Reflektor </a:t>
            </a:r>
            <a:r>
              <a:rPr lang="en-US" b="1" dirty="0" smtClean="0"/>
              <a:t>(</a:t>
            </a:r>
            <a:r>
              <a:rPr lang="cs-CZ" b="1" dirty="0" smtClean="0"/>
              <a:t>Spot </a:t>
            </a:r>
            <a:r>
              <a:rPr lang="en-US" b="1" dirty="0" smtClean="0"/>
              <a:t>light)</a:t>
            </a:r>
          </a:p>
          <a:p>
            <a:pPr lvl="2" eaLnBrk="1" hangingPunct="1"/>
            <a:r>
              <a:rPr lang="en-US" dirty="0" err="1" smtClean="0"/>
              <a:t>Konstantn</a:t>
            </a:r>
            <a:r>
              <a:rPr lang="cs-CZ" dirty="0" smtClean="0"/>
              <a:t>í uvnitř kuželu, nula jinde</a:t>
            </a:r>
            <a:endParaRPr lang="en-US" dirty="0" smtClean="0"/>
          </a:p>
          <a:p>
            <a:pPr lvl="1" eaLnBrk="1" hangingPunct="1"/>
            <a:r>
              <a:rPr lang="cs-CZ" b="1" dirty="0" smtClean="0"/>
              <a:t>Obecný bodový zdroj</a:t>
            </a:r>
          </a:p>
          <a:p>
            <a:pPr lvl="2" eaLnBrk="1" hangingPunct="1"/>
            <a:r>
              <a:rPr lang="cs-CZ" dirty="0" smtClean="0"/>
              <a:t>Popsán </a:t>
            </a:r>
            <a:r>
              <a:rPr lang="cs-CZ" b="1" i="1" dirty="0" smtClean="0"/>
              <a:t>goniometrickým diagramem</a:t>
            </a:r>
          </a:p>
          <a:p>
            <a:pPr lvl="3" eaLnBrk="1" hangingPunct="1"/>
            <a:r>
              <a:rPr lang="cs-CZ" dirty="0" smtClean="0"/>
              <a:t>Tabulkové vyjádření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pro bodové světlo</a:t>
            </a:r>
          </a:p>
          <a:p>
            <a:pPr lvl="3" eaLnBrk="1" hangingPunct="1"/>
            <a:r>
              <a:rPr lang="cs-CZ" dirty="0" smtClean="0"/>
              <a:t>Používáno v osvětlovací technice</a:t>
            </a:r>
          </a:p>
          <a:p>
            <a:pPr lvl="3" eaLnBrk="1" hangingPunct="1"/>
            <a:endParaRPr lang="en-US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SpotLight - Reflektor</a:t>
            </a:r>
            <a:endParaRPr lang="cs-CZ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5338762" cy="5400675"/>
          </a:xfrm>
        </p:spPr>
        <p:txBody>
          <a:bodyPr/>
          <a:lstStyle/>
          <a:p>
            <a:pPr eaLnBrk="1" hangingPunct="1"/>
            <a:r>
              <a:rPr lang="cs-CZ" smtClean="0"/>
              <a:t>B</a:t>
            </a:r>
            <a:r>
              <a:rPr lang="en-US" smtClean="0"/>
              <a:t>odov</a:t>
            </a:r>
            <a:r>
              <a:rPr lang="cs-CZ" smtClean="0"/>
              <a:t>é</a:t>
            </a:r>
            <a:r>
              <a:rPr lang="en-US" smtClean="0"/>
              <a:t> sv</a:t>
            </a:r>
            <a:r>
              <a:rPr lang="cs-CZ" smtClean="0"/>
              <a:t>ětlo s nekonstantní závislostí intenzity na směru</a:t>
            </a:r>
          </a:p>
          <a:p>
            <a:pPr eaLnBrk="1" hangingPunct="1"/>
            <a:r>
              <a:rPr lang="cs-CZ" smtClean="0"/>
              <a:t>Intenzita je funkcí odchylky od referenčního směru </a:t>
            </a:r>
            <a:r>
              <a:rPr lang="cs-CZ" b="1" smtClean="0"/>
              <a:t>d :</a:t>
            </a:r>
            <a:br>
              <a:rPr lang="cs-CZ" b="1" smtClean="0"/>
            </a:br>
            <a:endParaRPr lang="cs-CZ" b="1" smtClean="0"/>
          </a:p>
          <a:p>
            <a:pPr eaLnBrk="1" hangingPunct="1"/>
            <a:r>
              <a:rPr lang="cs-CZ" smtClean="0"/>
              <a:t>Např.</a:t>
            </a:r>
            <a:br>
              <a:rPr lang="cs-CZ" smtClean="0"/>
            </a:b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cs-CZ" smtClean="0"/>
              <a:t>Jaký je tok v případě (1) a (2)?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4813"/>
            <a:ext cx="28559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Oval 5"/>
          <p:cNvSpPr>
            <a:spLocks noChangeArrowheads="1"/>
          </p:cNvSpPr>
          <p:nvPr/>
        </p:nvSpPr>
        <p:spPr bwMode="auto">
          <a:xfrm rot="1904254">
            <a:off x="7156450" y="3879850"/>
            <a:ext cx="649288" cy="2016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6"/>
          <p:cNvSpPr>
            <a:spLocks noChangeShapeType="1"/>
          </p:cNvSpPr>
          <p:nvPr/>
        </p:nvSpPr>
        <p:spPr bwMode="auto">
          <a:xfrm flipH="1" flipV="1">
            <a:off x="5580063" y="3573463"/>
            <a:ext cx="1366837" cy="215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7"/>
          <p:cNvSpPr>
            <a:spLocks noChangeShapeType="1"/>
          </p:cNvSpPr>
          <p:nvPr/>
        </p:nvSpPr>
        <p:spPr bwMode="auto">
          <a:xfrm flipH="1" flipV="1">
            <a:off x="5580063" y="3573463"/>
            <a:ext cx="2374900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Arc 9"/>
          <p:cNvSpPr>
            <a:spLocks/>
          </p:cNvSpPr>
          <p:nvPr/>
        </p:nvSpPr>
        <p:spPr bwMode="auto">
          <a:xfrm rot="10249460" flipH="1">
            <a:off x="6227763" y="3860800"/>
            <a:ext cx="720725" cy="720725"/>
          </a:xfrm>
          <a:custGeom>
            <a:avLst/>
            <a:gdLst>
              <a:gd name="T0" fmla="*/ 0 w 21600"/>
              <a:gd name="T1" fmla="*/ 0 h 21600"/>
              <a:gd name="T2" fmla="*/ 802418889 w 21600"/>
              <a:gd name="T3" fmla="*/ 802418889 h 21600"/>
              <a:gd name="T4" fmla="*/ 0 w 21600"/>
              <a:gd name="T5" fmla="*/ 8024188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0"/>
          <p:cNvSpPr>
            <a:spLocks noChangeShapeType="1"/>
          </p:cNvSpPr>
          <p:nvPr/>
        </p:nvSpPr>
        <p:spPr bwMode="auto">
          <a:xfrm>
            <a:off x="5580063" y="3573463"/>
            <a:ext cx="28797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Text Box 11"/>
          <p:cNvSpPr txBox="1">
            <a:spLocks noChangeArrowheads="1"/>
          </p:cNvSpPr>
          <p:nvPr/>
        </p:nvSpPr>
        <p:spPr bwMode="auto">
          <a:xfrm>
            <a:off x="8008938" y="4959350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</a:t>
            </a:r>
            <a:endParaRPr lang="cs-CZ" b="1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>
            <a:off x="5580063" y="3573463"/>
            <a:ext cx="1871662" cy="23764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7380288" y="5656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endParaRPr lang="cs-CZ">
              <a:latin typeface="Symbol" pitchFamily="18" charset="2"/>
            </a:endParaRPr>
          </a:p>
        </p:txBody>
      </p:sp>
      <p:graphicFrame>
        <p:nvGraphicFramePr>
          <p:cNvPr id="3074" name="Object 1314"/>
          <p:cNvGraphicFramePr>
            <a:graphicFrameLocks noChangeAspect="1"/>
          </p:cNvGraphicFramePr>
          <p:nvPr/>
        </p:nvGraphicFramePr>
        <p:xfrm>
          <a:off x="1703388" y="2847975"/>
          <a:ext cx="2063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6" name="Rovnice" r:id="rId4" imgW="1066680" imgH="203040" progId="Equation.3">
                  <p:embed/>
                </p:oleObj>
              </mc:Choice>
              <mc:Fallback>
                <p:oleObj name="Rovnice" r:id="rId4" imgW="1066680" imgH="203040" progId="Equation.3">
                  <p:embed/>
                  <p:pic>
                    <p:nvPicPr>
                      <p:cNvPr id="0" name="Object 1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2847975"/>
                        <a:ext cx="20637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315"/>
          <p:cNvGraphicFramePr>
            <a:graphicFrameLocks noChangeAspect="1"/>
          </p:cNvGraphicFramePr>
          <p:nvPr/>
        </p:nvGraphicFramePr>
        <p:xfrm>
          <a:off x="1104900" y="3789363"/>
          <a:ext cx="380841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7" name="Rovnice" r:id="rId6" imgW="1968480" imgH="711000" progId="Equation.3">
                  <p:embed/>
                </p:oleObj>
              </mc:Choice>
              <mc:Fallback>
                <p:oleObj name="Rovnice" r:id="rId6" imgW="1968480" imgH="711000" progId="Equation.3">
                  <p:embed/>
                  <p:pic>
                    <p:nvPicPr>
                      <p:cNvPr id="0" name="Object 1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3789363"/>
                        <a:ext cx="3808413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Text Box 1316"/>
          <p:cNvSpPr txBox="1">
            <a:spLocks noChangeArrowheads="1"/>
          </p:cNvSpPr>
          <p:nvPr/>
        </p:nvSpPr>
        <p:spPr bwMode="auto">
          <a:xfrm>
            <a:off x="5076825" y="443706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(2)</a:t>
            </a:r>
          </a:p>
        </p:txBody>
      </p:sp>
      <p:sp>
        <p:nvSpPr>
          <p:cNvPr id="3089" name="Text Box 1317"/>
          <p:cNvSpPr txBox="1">
            <a:spLocks noChangeArrowheads="1"/>
          </p:cNvSpPr>
          <p:nvPr/>
        </p:nvSpPr>
        <p:spPr bwMode="auto">
          <a:xfrm>
            <a:off x="5076825" y="378936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(1)</a:t>
            </a:r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3" y="27384"/>
            <a:ext cx="90442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Prostorová a úhlová hustota toku </a:t>
            </a:r>
            <a:br>
              <a:rPr lang="cs-CZ" dirty="0" smtClean="0"/>
            </a:br>
            <a:r>
              <a:rPr lang="cs-CZ" dirty="0" smtClean="0"/>
              <a:t>v daném místě </a:t>
            </a:r>
            <a:r>
              <a:rPr lang="cs-CZ" b="1" dirty="0" smtClean="0"/>
              <a:t>x</a:t>
            </a:r>
            <a:r>
              <a:rPr lang="cs-CZ" dirty="0" smtClean="0"/>
              <a:t> směru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>
                <a:latin typeface="Symbol" pitchFamily="18" charset="2"/>
              </a:rPr>
              <a:t>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b="1" dirty="0" smtClean="0"/>
          </a:p>
          <a:p>
            <a:pPr eaLnBrk="1" hangingPunct="1"/>
            <a:endParaRPr lang="cs-CZ" b="1" dirty="0" smtClean="0"/>
          </a:p>
          <a:p>
            <a:pPr eaLnBrk="1" hangingPunct="1"/>
            <a:r>
              <a:rPr lang="cs-CZ" b="1" dirty="0" smtClean="0"/>
              <a:t>Definice: </a:t>
            </a:r>
            <a:r>
              <a:rPr lang="cs-CZ" i="1" dirty="0" smtClean="0"/>
              <a:t>Zář</a:t>
            </a:r>
            <a:r>
              <a:rPr lang="cs-CZ" dirty="0" smtClean="0"/>
              <a:t> je výkon na jednotkovou plochu </a:t>
            </a:r>
            <a:r>
              <a:rPr lang="cs-CZ" b="1" dirty="0" smtClean="0"/>
              <a:t>kolmou k paprsku</a:t>
            </a:r>
            <a:r>
              <a:rPr lang="cs-CZ" dirty="0" smtClean="0"/>
              <a:t> a na jednotkový prostorový úhel ve směru paprsku. </a:t>
            </a:r>
          </a:p>
        </p:txBody>
      </p:sp>
      <p:pic>
        <p:nvPicPr>
          <p:cNvPr id="8196" name="Picture 6" descr="rad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3828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Zář – </a:t>
            </a:r>
            <a:r>
              <a:rPr lang="cs-CZ" i="1" dirty="0" smtClean="0"/>
              <a:t>L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794000" y="3113088"/>
          <a:ext cx="2725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Rovnice" r:id="rId4" imgW="1358640" imgH="457200" progId="Equation.3">
                  <p:embed/>
                </p:oleObj>
              </mc:Choice>
              <mc:Fallback>
                <p:oleObj name="Rovnice" r:id="rId4" imgW="1358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113088"/>
                        <a:ext cx="2725738" cy="9175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Matematický model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cs-CZ" dirty="0" smtClean="0"/>
              <a:t>Syntéza obrazu (</a:t>
            </a:r>
            <a:r>
              <a:rPr lang="cs-CZ" dirty="0" err="1" smtClean="0"/>
              <a:t>rendering</a:t>
            </a:r>
            <a:r>
              <a:rPr lang="cs-CZ" dirty="0" smtClean="0"/>
              <a:t>) = Simulace propagace světla</a:t>
            </a:r>
          </a:p>
          <a:p>
            <a:endParaRPr lang="cs-CZ" dirty="0" smtClean="0"/>
          </a:p>
          <a:p>
            <a:r>
              <a:rPr lang="cs-CZ" dirty="0" smtClean="0"/>
              <a:t>Potřebujeme </a:t>
            </a:r>
            <a:r>
              <a:rPr lang="cs-CZ" b="1" dirty="0" smtClean="0"/>
              <a:t>matematický model</a:t>
            </a:r>
          </a:p>
          <a:p>
            <a:pPr lvl="1"/>
            <a:r>
              <a:rPr lang="cs-CZ" dirty="0" smtClean="0"/>
              <a:t>Popis scény (geometrie, materiály, zdroje světla, kamera, …)</a:t>
            </a:r>
          </a:p>
          <a:p>
            <a:pPr lvl="1"/>
            <a:r>
              <a:rPr lang="cs-CZ" dirty="0" smtClean="0"/>
              <a:t>Matematický model světla a jeho chování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Formulace modelu = volba úrovně detailu</a:t>
            </a:r>
          </a:p>
          <a:p>
            <a:pPr lvl="1"/>
            <a:r>
              <a:rPr lang="cs-CZ" dirty="0" smtClean="0"/>
              <a:t>Nepotřebujeme modelovat chování každého fotonu</a:t>
            </a:r>
          </a:p>
          <a:p>
            <a:pPr lvl="1"/>
            <a:r>
              <a:rPr lang="cs-CZ" dirty="0" smtClean="0"/>
              <a:t>Nutnost zjednodušujících předpokladů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997152"/>
          </a:xfrm>
        </p:spPr>
        <p:txBody>
          <a:bodyPr/>
          <a:lstStyle/>
          <a:p>
            <a:pPr eaLnBrk="1" hangingPunct="1"/>
            <a:r>
              <a:rPr lang="cs-CZ" dirty="0" smtClean="0"/>
              <a:t>Prostorová a úhlová hustota toku </a:t>
            </a:r>
            <a:br>
              <a:rPr lang="cs-CZ" dirty="0" smtClean="0"/>
            </a:br>
            <a:r>
              <a:rPr lang="cs-CZ" dirty="0" smtClean="0"/>
              <a:t>v daném místě </a:t>
            </a:r>
            <a:r>
              <a:rPr lang="cs-CZ" b="1" dirty="0" smtClean="0"/>
              <a:t>x</a:t>
            </a:r>
            <a:r>
              <a:rPr lang="cs-CZ" dirty="0" smtClean="0"/>
              <a:t> směru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>
                <a:latin typeface="Symbol" pitchFamily="18" charset="2"/>
              </a:rPr>
              <a:t>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Anglický název: </a:t>
            </a:r>
            <a:r>
              <a:rPr lang="en-US" b="1" dirty="0" smtClean="0"/>
              <a:t>Radiance</a:t>
            </a:r>
            <a:endParaRPr lang="cs-CZ" b="1" dirty="0" smtClean="0"/>
          </a:p>
          <a:p>
            <a:pPr eaLnBrk="1" hangingPunct="1"/>
            <a:r>
              <a:rPr lang="cs-CZ" dirty="0" smtClean="0"/>
              <a:t>Jednotka: </a:t>
            </a:r>
            <a:r>
              <a:rPr lang="cs-CZ" i="1" dirty="0" smtClean="0"/>
              <a:t>W</a:t>
            </a:r>
            <a:r>
              <a:rPr lang="en-US" dirty="0" smtClean="0"/>
              <a:t>. m</a:t>
            </a:r>
            <a:r>
              <a:rPr lang="en-US" baseline="30000" dirty="0" smtClean="0"/>
              <a:t>-2</a:t>
            </a:r>
            <a:r>
              <a:rPr lang="en-US" dirty="0" smtClean="0"/>
              <a:t>.</a:t>
            </a:r>
            <a:r>
              <a:rPr lang="cs-CZ" dirty="0" err="1" smtClean="0"/>
              <a:t>sr</a:t>
            </a:r>
            <a:r>
              <a:rPr lang="en-US" baseline="30000" dirty="0" smtClean="0"/>
              <a:t>-</a:t>
            </a:r>
            <a:r>
              <a:rPr lang="cs-CZ" baseline="30000" dirty="0" smtClean="0"/>
              <a:t>1</a:t>
            </a:r>
            <a:endParaRPr lang="cs-CZ" i="1" dirty="0" smtClean="0"/>
          </a:p>
          <a:p>
            <a:pPr eaLnBrk="1" hangingPunct="1"/>
            <a:r>
              <a:rPr lang="cs-CZ" dirty="0" smtClean="0"/>
              <a:t>Fotometrická veličina</a:t>
            </a:r>
          </a:p>
          <a:p>
            <a:pPr lvl="1" eaLnBrk="1" hangingPunct="1"/>
            <a:r>
              <a:rPr lang="cs-CZ" dirty="0" smtClean="0"/>
              <a:t>Jas (</a:t>
            </a:r>
            <a:r>
              <a:rPr lang="cs-CZ" dirty="0" err="1" smtClean="0"/>
              <a:t>luminance</a:t>
            </a:r>
            <a:r>
              <a:rPr lang="cs-CZ" dirty="0" smtClean="0"/>
              <a:t>), jednotka </a:t>
            </a:r>
            <a:r>
              <a:rPr lang="cs-CZ" b="1" dirty="0" err="1" smtClean="0"/>
              <a:t>candela.m</a:t>
            </a:r>
            <a:r>
              <a:rPr lang="cs-CZ" b="1" baseline="30000" dirty="0" smtClean="0"/>
              <a:t>-2</a:t>
            </a:r>
            <a:r>
              <a:rPr lang="cs-CZ" dirty="0" smtClean="0"/>
              <a:t> (v </a:t>
            </a:r>
            <a:r>
              <a:rPr lang="cs-CZ" dirty="0" err="1" smtClean="0"/>
              <a:t>ang</a:t>
            </a:r>
            <a:r>
              <a:rPr lang="cs-CZ" dirty="0" smtClean="0"/>
              <a:t>. též Nit)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Zář – </a:t>
            </a:r>
            <a:r>
              <a:rPr lang="cs-CZ" i="1" dirty="0" smtClean="0"/>
              <a:t>L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pic>
        <p:nvPicPr>
          <p:cNvPr id="7" name="Picture 6" descr="rad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3828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794000" y="3113088"/>
          <a:ext cx="2725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8" name="Rovnice" r:id="rId4" imgW="1358640" imgH="457200" progId="Equation.3">
                  <p:embed/>
                </p:oleObj>
              </mc:Choice>
              <mc:Fallback>
                <p:oleObj name="Rovnice" r:id="rId4" imgW="1358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113088"/>
                        <a:ext cx="2725738" cy="9175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Faktor cos </a:t>
            </a:r>
            <a:r>
              <a:rPr lang="cs-CZ" i="1" dirty="0" smtClean="0">
                <a:latin typeface="Symbol" pitchFamily="18" charset="2"/>
              </a:rPr>
              <a:t>q  </a:t>
            </a:r>
            <a:r>
              <a:rPr lang="cs-CZ" dirty="0" smtClean="0"/>
              <a:t>v definici radiance</a:t>
            </a:r>
            <a:endParaRPr lang="en-US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Faktor cos </a:t>
            </a:r>
            <a:r>
              <a:rPr lang="cs-CZ" i="1" dirty="0" smtClean="0">
                <a:latin typeface="Symbol" pitchFamily="18" charset="2"/>
              </a:rPr>
              <a:t>q </a:t>
            </a:r>
            <a:r>
              <a:rPr lang="cs-CZ" dirty="0" smtClean="0"/>
              <a:t>kompenzuje úbytek </a:t>
            </a:r>
            <a:r>
              <a:rPr lang="cs-CZ" dirty="0" err="1" smtClean="0"/>
              <a:t>irradiance</a:t>
            </a:r>
            <a:r>
              <a:rPr lang="cs-CZ" dirty="0" smtClean="0"/>
              <a:t> na ploše se zvyšujícím se </a:t>
            </a:r>
            <a:r>
              <a:rPr lang="cs-CZ" i="1" dirty="0" smtClean="0">
                <a:latin typeface="Symbol" pitchFamily="18" charset="2"/>
              </a:rPr>
              <a:t>q </a:t>
            </a:r>
            <a:r>
              <a:rPr lang="cs-CZ" dirty="0" smtClean="0"/>
              <a:t>při stejné míře osvětlení</a:t>
            </a:r>
          </a:p>
          <a:p>
            <a:pPr lvl="1" eaLnBrk="1" hangingPunct="1"/>
            <a:endParaRPr lang="cs-CZ" dirty="0" smtClean="0"/>
          </a:p>
          <a:p>
            <a:pPr eaLnBrk="1" hangingPunct="1"/>
            <a:r>
              <a:rPr lang="cs-CZ" dirty="0" smtClean="0"/>
              <a:t>Tj. svítím-li na nějakou plochu zdrojem světla, jehož parametry neměním, a otáčím onou plochou, pak:</a:t>
            </a:r>
          </a:p>
          <a:p>
            <a:pPr lvl="2" eaLnBrk="1" hangingPunct="1"/>
            <a:endParaRPr lang="cs-CZ" dirty="0" smtClean="0"/>
          </a:p>
          <a:p>
            <a:pPr lvl="1" eaLnBrk="1" hangingPunct="1"/>
            <a:r>
              <a:rPr lang="cs-CZ" b="1" dirty="0" err="1" smtClean="0"/>
              <a:t>Irradiance</a:t>
            </a:r>
            <a:r>
              <a:rPr lang="cs-CZ" b="1" dirty="0" smtClean="0"/>
              <a:t> se s otáčením mění</a:t>
            </a:r>
            <a:r>
              <a:rPr lang="cs-CZ" dirty="0" smtClean="0"/>
              <a:t> (mění se hustota toku na plošce).</a:t>
            </a:r>
          </a:p>
          <a:p>
            <a:pPr lvl="2" eaLnBrk="1" hangingPunct="1"/>
            <a:endParaRPr lang="cs-CZ" dirty="0" smtClean="0"/>
          </a:p>
          <a:p>
            <a:pPr lvl="1" eaLnBrk="1" hangingPunct="1"/>
            <a:r>
              <a:rPr lang="cs-CZ" b="1" dirty="0" smtClean="0"/>
              <a:t>Zář se nemění</a:t>
            </a:r>
            <a:r>
              <a:rPr lang="cs-CZ" dirty="0" smtClean="0"/>
              <a:t> (protože změna hustoty toku na ploše je kompenzována faktorem cos </a:t>
            </a:r>
            <a:r>
              <a:rPr lang="cs-CZ" i="1" dirty="0" smtClean="0">
                <a:latin typeface="Symbol" pitchFamily="18" charset="2"/>
              </a:rPr>
              <a:t>q  </a:t>
            </a:r>
            <a:r>
              <a:rPr lang="cs-CZ" dirty="0" smtClean="0"/>
              <a:t>v definici záře)</a:t>
            </a:r>
            <a:r>
              <a:rPr lang="cs-CZ" i="1" dirty="0" smtClean="0"/>
              <a:t>.</a:t>
            </a:r>
            <a:endParaRPr lang="en-US" i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68C156-DBB4-471F-89C6-7627133C791E}" type="slidenum">
              <a:rPr lang="en-US" altLang="en-US" smtClean="0"/>
              <a:pPr/>
              <a:t>56</a:t>
            </a:fld>
            <a:endParaRPr lang="en-US" altLang="en-US" smtClean="0"/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Výpočet ostatních veličin z radiance</a:t>
            </a:r>
            <a:endParaRPr lang="en-US" dirty="0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539552" y="1772816"/>
          <a:ext cx="33734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4" name="Rovnice" r:id="rId3" imgW="1587240" imgH="393480" progId="Equation.3">
                  <p:embed/>
                </p:oleObj>
              </mc:Choice>
              <mc:Fallback>
                <p:oleObj name="Rovnice" r:id="rId3" imgW="15872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772816"/>
                        <a:ext cx="337343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1983936" y="4005361"/>
          <a:ext cx="1187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5" name="Rovnice" r:id="rId5" imgW="558720" imgH="203040" progId="Equation.3">
                  <p:embed/>
                </p:oleObj>
              </mc:Choice>
              <mc:Fallback>
                <p:oleObj name="Rovnice" r:id="rId5" imgW="5587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936" y="4005361"/>
                        <a:ext cx="11874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3052646" y="4005609"/>
            <a:ext cx="38956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dirty="0">
                <a:latin typeface="+mj-lt"/>
              </a:rPr>
              <a:t>= promítnutý prostorový úhel</a:t>
            </a:r>
          </a:p>
          <a:p>
            <a:r>
              <a:rPr lang="cs-CZ" sz="2200" dirty="0" smtClean="0">
                <a:latin typeface="+mj-lt"/>
              </a:rPr>
              <a:t>	(</a:t>
            </a:r>
            <a:r>
              <a:rPr lang="cs-CZ" sz="2200" dirty="0" err="1">
                <a:latin typeface="+mj-lt"/>
              </a:rPr>
              <a:t>projected</a:t>
            </a:r>
            <a:r>
              <a:rPr lang="cs-CZ" sz="2200" dirty="0">
                <a:latin typeface="+mj-lt"/>
              </a:rPr>
              <a:t> solid </a:t>
            </a:r>
            <a:r>
              <a:rPr lang="cs-CZ" sz="2200" dirty="0" err="1">
                <a:latin typeface="+mj-lt"/>
              </a:rPr>
              <a:t>angle</a:t>
            </a:r>
            <a:r>
              <a:rPr lang="cs-CZ" sz="2200" dirty="0">
                <a:latin typeface="+mj-lt"/>
              </a:rPr>
              <a:t>)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92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147751"/>
              </p:ext>
            </p:extLst>
          </p:nvPr>
        </p:nvGraphicFramePr>
        <p:xfrm>
          <a:off x="4949825" y="1700213"/>
          <a:ext cx="3751263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6" name="Rovnice" r:id="rId7" imgW="1765080" imgH="711000" progId="Equation.3">
                  <p:embed/>
                </p:oleObj>
              </mc:Choice>
              <mc:Fallback>
                <p:oleObj name="Rovnice" r:id="rId7" imgW="1765080" imgH="71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1700213"/>
                        <a:ext cx="3751263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1"/>
          <p:cNvGraphicFramePr>
            <a:graphicFrameLocks noChangeAspect="1"/>
          </p:cNvGraphicFramePr>
          <p:nvPr/>
        </p:nvGraphicFramePr>
        <p:xfrm>
          <a:off x="2257308" y="5013424"/>
          <a:ext cx="7826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7" name="Rovnice" r:id="rId9" imgW="368280" imgH="203040" progId="Equation.3">
                  <p:embed/>
                </p:oleObj>
              </mc:Choice>
              <mc:Fallback>
                <p:oleObj name="Rovnice" r:id="rId9" imgW="36828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308" y="5013424"/>
                        <a:ext cx="7826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3032008" y="5013721"/>
            <a:ext cx="33682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dirty="0">
                <a:latin typeface="+mj-lt"/>
              </a:rPr>
              <a:t>= hemisféra nad bodem </a:t>
            </a:r>
            <a:r>
              <a:rPr lang="cs-CZ" sz="2200" b="1" dirty="0">
                <a:latin typeface="+mj-lt"/>
              </a:rPr>
              <a:t>x</a:t>
            </a:r>
            <a:endParaRPr lang="en-US" sz="2200" b="1" dirty="0">
              <a:latin typeface="+mj-l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PG III (NPGR010) - J. </a:t>
            </a:r>
            <a:r>
              <a:rPr lang="en-US" altLang="en-US" dirty="0" err="1" smtClean="0"/>
              <a:t>Křivánek</a:t>
            </a:r>
            <a:r>
              <a:rPr lang="en-US" altLang="en-US" dirty="0" smtClean="0"/>
              <a:t> 2012</a:t>
            </a: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5536" y="1556792"/>
            <a:ext cx="3744416" cy="1152128"/>
          </a:xfrm>
          <a:prstGeom prst="rect">
            <a:avLst/>
          </a:prstGeom>
          <a:noFill/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60032" y="1556792"/>
            <a:ext cx="4032448" cy="17281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/>
      <p:bldP spid="11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Plošné světelné zdroje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6684"/>
            <a:ext cx="8229600" cy="4646612"/>
          </a:xfrm>
        </p:spPr>
        <p:txBody>
          <a:bodyPr/>
          <a:lstStyle/>
          <a:p>
            <a:pPr eaLnBrk="1" hangingPunct="1"/>
            <a:r>
              <a:rPr lang="cs-CZ" dirty="0" smtClean="0"/>
              <a:t>Záření plně popsáno vyzářenou radiancí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pro všechna místa a směry na zdroji světla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Celkový zářivý tok</a:t>
            </a:r>
          </a:p>
          <a:p>
            <a:pPr lvl="1" eaLnBrk="1" hangingPunct="1"/>
            <a:r>
              <a:rPr lang="cs-CZ" dirty="0" smtClean="0"/>
              <a:t>Integrál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přes plochu zdroje a úhly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endParaRPr lang="cs-CZ" sz="2000" i="1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387514"/>
              </p:ext>
            </p:extLst>
          </p:nvPr>
        </p:nvGraphicFramePr>
        <p:xfrm>
          <a:off x="2643188" y="4149725"/>
          <a:ext cx="385921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7" name="Rovnice" r:id="rId3" imgW="1815840" imgH="393480" progId="Equation.3">
                  <p:embed/>
                </p:oleObj>
              </mc:Choice>
              <mc:Fallback>
                <p:oleObj name="Rovnice" r:id="rId3" imgW="18158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4149725"/>
                        <a:ext cx="3859212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483768" y="3933056"/>
            <a:ext cx="4104456" cy="11521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Vlastnosti radiance (1)</a:t>
            </a:r>
            <a:endParaRPr lang="en-US" dirty="0" smtClean="0"/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5029200"/>
          </a:xfrm>
        </p:spPr>
        <p:txBody>
          <a:bodyPr/>
          <a:lstStyle/>
          <a:p>
            <a:pPr eaLnBrk="1" hangingPunct="1"/>
            <a:r>
              <a:rPr lang="en-US" b="1" dirty="0" smtClean="0"/>
              <a:t>Radiance</a:t>
            </a:r>
            <a:r>
              <a:rPr lang="cs-CZ" b="1" dirty="0" smtClean="0"/>
              <a:t> je konstantní podél paprsku.</a:t>
            </a:r>
          </a:p>
          <a:p>
            <a:pPr eaLnBrk="1" hangingPunct="1"/>
            <a:endParaRPr lang="cs-CZ" dirty="0" smtClean="0"/>
          </a:p>
          <a:p>
            <a:pPr marL="742950" lvl="1" indent="-285750" eaLnBrk="1" hangingPunct="1"/>
            <a:r>
              <a:rPr lang="cs-CZ" dirty="0" smtClean="0"/>
              <a:t>Fundamentální vlastnost pro přenos světla</a:t>
            </a:r>
          </a:p>
          <a:p>
            <a:pPr marL="742950" lvl="1" indent="-285750" eaLnBrk="1" hangingPunct="1"/>
            <a:endParaRPr lang="cs-CZ" dirty="0" smtClean="0"/>
          </a:p>
          <a:p>
            <a:pPr marL="742950" lvl="1" indent="-285750" eaLnBrk="1" hangingPunct="1"/>
            <a:r>
              <a:rPr lang="en-US" dirty="0" smtClean="0"/>
              <a:t>Proto </a:t>
            </a:r>
            <a:r>
              <a:rPr lang="cs-CZ" dirty="0" smtClean="0"/>
              <a:t>je právě </a:t>
            </a:r>
            <a:r>
              <a:rPr lang="en-US" dirty="0" smtClean="0"/>
              <a:t>radiance </a:t>
            </a:r>
            <a:r>
              <a:rPr lang="cs-CZ" dirty="0" smtClean="0"/>
              <a:t>radiometrickou veličinou spojenou s paprskem v </a:t>
            </a:r>
            <a:r>
              <a:rPr lang="cs-CZ" dirty="0" err="1" smtClean="0"/>
              <a:t>ray</a:t>
            </a:r>
            <a:r>
              <a:rPr lang="cs-CZ" dirty="0" smtClean="0"/>
              <a:t> </a:t>
            </a:r>
            <a:r>
              <a:rPr lang="cs-CZ" dirty="0" err="1" smtClean="0"/>
              <a:t>traceru</a:t>
            </a:r>
            <a:endParaRPr lang="cs-CZ" dirty="0" smtClean="0"/>
          </a:p>
          <a:p>
            <a:pPr marL="742950" lvl="1" indent="-285750" eaLnBrk="1" hangingPunct="1"/>
            <a:endParaRPr lang="cs-CZ" dirty="0" smtClean="0"/>
          </a:p>
          <a:p>
            <a:pPr marL="742950" lvl="1" indent="-285750" eaLnBrk="1" hangingPunct="1"/>
            <a:r>
              <a:rPr lang="cs-CZ" dirty="0" smtClean="0"/>
              <a:t>Odvozeno ze zachování toku</a:t>
            </a:r>
            <a:endParaRPr lang="en-US" dirty="0" smtClean="0">
              <a:cs typeface="Times New Roman" pitchFamily="18" charset="0"/>
            </a:endParaRPr>
          </a:p>
          <a:p>
            <a:pPr marL="742950" lvl="1" indent="-285750"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sz="2000" dirty="0" smtClean="0">
              <a:cs typeface="Times New Roman" pitchFamily="18" charset="0"/>
            </a:endParaRPr>
          </a:p>
          <a:p>
            <a:pPr eaLnBrk="1" hangingPunct="1"/>
            <a:endParaRPr lang="en-US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cs-CZ" dirty="0" smtClean="0"/>
              <a:t>Důkaz: Zákon </a:t>
            </a:r>
            <a:r>
              <a:rPr lang="cs-CZ" dirty="0" err="1"/>
              <a:t>zach</a:t>
            </a:r>
            <a:r>
              <a:rPr lang="cs-CZ" dirty="0"/>
              <a:t>. energie v paprsku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126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981200"/>
          <a:ext cx="45704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r:id="rId4" imgW="4568760" imgH="576000" progId="Equation.2">
                  <p:embed/>
                </p:oleObj>
              </mc:Choice>
              <mc:Fallback>
                <p:oleObj r:id="rId4" imgW="4568760" imgH="576000" progId="Equation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45704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1038" y="4054475"/>
            <a:ext cx="3448050" cy="1963738"/>
            <a:chOff x="429" y="2554"/>
            <a:chExt cx="2172" cy="1237"/>
          </a:xfrm>
        </p:grpSpPr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2212" y="283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711" y="3418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>
              <a:off x="580" y="283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677" y="3120"/>
              <a:ext cx="10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" y="2781"/>
              <a:ext cx="1879" cy="671"/>
              <a:chOff x="429" y="2781"/>
              <a:chExt cx="1879" cy="671"/>
            </a:xfrm>
          </p:grpSpPr>
          <p:sp>
            <p:nvSpPr>
              <p:cNvPr id="11272" name="Line 8"/>
              <p:cNvSpPr>
                <a:spLocks noChangeShapeType="1"/>
              </p:cNvSpPr>
              <p:nvPr/>
            </p:nvSpPr>
            <p:spPr bwMode="auto">
              <a:xfrm flipH="1" flipV="1">
                <a:off x="429" y="2781"/>
                <a:ext cx="1879" cy="3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" name="Line 9"/>
              <p:cNvSpPr>
                <a:spLocks noChangeShapeType="1"/>
              </p:cNvSpPr>
              <p:nvPr/>
            </p:nvSpPr>
            <p:spPr bwMode="auto">
              <a:xfrm flipH="1">
                <a:off x="429" y="3125"/>
                <a:ext cx="1879" cy="3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2103" y="346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1575" y="255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1781" y="3120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47713" y="1768475"/>
            <a:ext cx="3360737" cy="1963738"/>
            <a:chOff x="471" y="1114"/>
            <a:chExt cx="2117" cy="1237"/>
          </a:xfrm>
        </p:grpSpPr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>
              <a:off x="2212" y="139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1815" y="1930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81" name="Oval 17"/>
            <p:cNvSpPr>
              <a:spLocks noChangeArrowheads="1"/>
            </p:cNvSpPr>
            <p:nvPr/>
          </p:nvSpPr>
          <p:spPr bwMode="auto">
            <a:xfrm>
              <a:off x="580" y="139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677" y="1680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V="1">
              <a:off x="677" y="1341"/>
              <a:ext cx="1863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677" y="1685"/>
              <a:ext cx="1863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471" y="202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759" y="111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1431" y="1786"/>
              <a:ext cx="20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</p:grp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4520231" y="2819400"/>
            <a:ext cx="1841852" cy="951543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cs-CZ" sz="2800" dirty="0">
                <a:latin typeface="+mj-lt"/>
              </a:rPr>
              <a:t>emitovaný</a:t>
            </a:r>
          </a:p>
          <a:p>
            <a:pPr algn="ctr"/>
            <a:r>
              <a:rPr lang="cs-CZ" sz="2800" dirty="0">
                <a:latin typeface="+mj-lt"/>
              </a:rPr>
              <a:t>výkon</a:t>
            </a: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6780548" y="2819400"/>
            <a:ext cx="1736054" cy="95154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cs-CZ" sz="2800">
                <a:latin typeface="+mj-lt"/>
              </a:rPr>
              <a:t>přijímaný</a:t>
            </a:r>
          </a:p>
          <a:p>
            <a:pPr algn="ctr"/>
            <a:r>
              <a:rPr lang="cs-CZ" sz="2800">
                <a:latin typeface="+mj-lt"/>
              </a:rPr>
              <a:t>výkon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827584" y="220486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27584" y="3140968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7584" y="4509120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7584" y="544522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Formulace modelu světla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Co je světlo, jak je charakterizováno a měřeno</a:t>
            </a:r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 popisujeme prostorové rozložení světla</a:t>
            </a:r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 charakterizujeme interakci světla s hmotou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Jaké jsou podmínky na rovnovážné rozložení světla ve scéně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cs-CZ" dirty="0" smtClean="0"/>
              <a:t>Důkaz: Zákon </a:t>
            </a:r>
            <a:r>
              <a:rPr lang="cs-CZ" dirty="0" err="1"/>
              <a:t>zach</a:t>
            </a:r>
            <a:r>
              <a:rPr lang="cs-CZ" dirty="0"/>
              <a:t>. energie v paprsku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331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981200"/>
          <a:ext cx="45704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r:id="rId4" imgW="4568760" imgH="576000" progId="Equation.2">
                  <p:embed/>
                </p:oleObj>
              </mc:Choice>
              <mc:Fallback>
                <p:oleObj r:id="rId4" imgW="4568760" imgH="576000" progId="Equation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45704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1038" y="4054475"/>
            <a:ext cx="3448050" cy="1963738"/>
            <a:chOff x="429" y="2554"/>
            <a:chExt cx="2172" cy="1237"/>
          </a:xfrm>
        </p:grpSpPr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>
              <a:off x="2212" y="283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711" y="3418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18" name="Oval 6"/>
            <p:cNvSpPr>
              <a:spLocks noChangeArrowheads="1"/>
            </p:cNvSpPr>
            <p:nvPr/>
          </p:nvSpPr>
          <p:spPr bwMode="auto">
            <a:xfrm>
              <a:off x="580" y="283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677" y="3120"/>
              <a:ext cx="10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" y="2781"/>
              <a:ext cx="1879" cy="671"/>
              <a:chOff x="429" y="2781"/>
              <a:chExt cx="1879" cy="671"/>
            </a:xfrm>
          </p:grpSpPr>
          <p:sp>
            <p:nvSpPr>
              <p:cNvPr id="13320" name="Line 8"/>
              <p:cNvSpPr>
                <a:spLocks noChangeShapeType="1"/>
              </p:cNvSpPr>
              <p:nvPr/>
            </p:nvSpPr>
            <p:spPr bwMode="auto">
              <a:xfrm flipH="1" flipV="1">
                <a:off x="429" y="2781"/>
                <a:ext cx="1879" cy="3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Line 9"/>
              <p:cNvSpPr>
                <a:spLocks noChangeShapeType="1"/>
              </p:cNvSpPr>
              <p:nvPr/>
            </p:nvSpPr>
            <p:spPr bwMode="auto">
              <a:xfrm flipH="1">
                <a:off x="429" y="3125"/>
                <a:ext cx="1879" cy="3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2103" y="346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1575" y="255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1781" y="3120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327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475163" y="2895600"/>
          <a:ext cx="4592637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r:id="rId6" imgW="4590720" imgH="1552320" progId="Equation.2">
                  <p:embed/>
                </p:oleObj>
              </mc:Choice>
              <mc:Fallback>
                <p:oleObj r:id="rId6" imgW="4590720" imgH="1552320" progId="Equation.2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2895600"/>
                        <a:ext cx="4592637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5868144" y="4206875"/>
            <a:ext cx="289662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dirty="0">
                <a:latin typeface="+mj-lt"/>
              </a:rPr>
              <a:t>kapacita paprsku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5940152" y="4725144"/>
            <a:ext cx="2808312" cy="0"/>
          </a:xfrm>
          <a:prstGeom prst="line">
            <a:avLst/>
          </a:prstGeom>
          <a:noFill/>
          <a:ln w="25400">
            <a:solidFill>
              <a:srgbClr val="C2001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4510212" y="3352800"/>
            <a:ext cx="277812" cy="0"/>
          </a:xfrm>
          <a:prstGeom prst="line">
            <a:avLst/>
          </a:prstGeom>
          <a:noFill/>
          <a:ln w="25400">
            <a:solidFill>
              <a:srgbClr val="C2001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47713" y="1768475"/>
            <a:ext cx="3360737" cy="1963738"/>
            <a:chOff x="471" y="1114"/>
            <a:chExt cx="2117" cy="1237"/>
          </a:xfrm>
        </p:grpSpPr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2212" y="139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1815" y="1930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580" y="139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677" y="1680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 flipV="1">
              <a:off x="677" y="1341"/>
              <a:ext cx="1863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677" y="1685"/>
              <a:ext cx="1863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471" y="202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759" y="111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1431" y="1786"/>
              <a:ext cx="20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</p:grpSp>
      <p:graphicFrame>
        <p:nvGraphicFramePr>
          <p:cNvPr id="13341" name="Object 29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86400" y="5105400"/>
          <a:ext cx="16827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r:id="rId8" imgW="1680840" imgH="428400" progId="Equation.2">
                  <p:embed/>
                </p:oleObj>
              </mc:Choice>
              <mc:Fallback>
                <p:oleObj r:id="rId8" imgW="1680840" imgH="428400" progId="Equation.2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05400"/>
                        <a:ext cx="168275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5194300" y="5041900"/>
            <a:ext cx="1651000" cy="584200"/>
          </a:xfrm>
          <a:prstGeom prst="rect">
            <a:avLst/>
          </a:prstGeom>
          <a:noFill/>
          <a:ln w="25400">
            <a:solidFill>
              <a:srgbClr val="438E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827584" y="220486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7584" y="3140968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27584" y="4509120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7584" y="544522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Vlastnosti radiance (2)</a:t>
            </a:r>
            <a:endParaRPr lang="en-U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Odezva senzoru</a:t>
            </a:r>
            <a:r>
              <a:rPr lang="cs-CZ" dirty="0" smtClean="0"/>
              <a:t> (kamery nebo lidského oka) je přímo úměrná hodnotě </a:t>
            </a:r>
            <a:r>
              <a:rPr lang="en-US" b="1" dirty="0" smtClean="0"/>
              <a:t>radiance </a:t>
            </a:r>
            <a:r>
              <a:rPr lang="cs-CZ" dirty="0" smtClean="0"/>
              <a:t>odražené od plochy viditelné senzorem.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57288" y="5410200"/>
            <a:ext cx="6696075" cy="1135063"/>
            <a:chOff x="729" y="3408"/>
            <a:chExt cx="4218" cy="715"/>
          </a:xfrm>
        </p:grpSpPr>
        <p:graphicFrame>
          <p:nvGraphicFramePr>
            <p:cNvPr id="6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52" y="3408"/>
            <a:ext cx="4195" cy="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12" r:id="rId3" imgW="6657840" imgH="1133280" progId="Equation.2">
                    <p:embed/>
                  </p:oleObj>
                </mc:Choice>
                <mc:Fallback>
                  <p:oleObj r:id="rId3" imgW="6657840" imgH="1133280" progId="Equation.2">
                    <p:embed/>
                    <p:pic>
                      <p:nvPicPr>
                        <p:cNvPr id="0" name="Picture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" y="3408"/>
                          <a:ext cx="4195" cy="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29" y="3792"/>
              <a:ext cx="223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089" y="3792"/>
              <a:ext cx="607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1360488" y="3124201"/>
            <a:ext cx="6597650" cy="1620838"/>
            <a:chOff x="857" y="1968"/>
            <a:chExt cx="4156" cy="1021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707" y="2054"/>
              <a:ext cx="1306" cy="59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cs-CZ" sz="2800" b="1" dirty="0">
                  <a:latin typeface="+mj-lt"/>
                </a:rPr>
                <a:t>čidlo</a:t>
              </a:r>
            </a:p>
            <a:p>
              <a:pPr algn="ctr"/>
              <a:r>
                <a:rPr lang="cs-CZ" sz="2800" b="1" dirty="0">
                  <a:latin typeface="+mj-lt"/>
                </a:rPr>
                <a:t> plochy A</a:t>
              </a:r>
              <a:r>
                <a:rPr lang="cs-CZ" sz="2800" b="1" baseline="-25000" dirty="0">
                  <a:latin typeface="+mj-lt"/>
                </a:rPr>
                <a:t>2 </a:t>
              </a: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400" y="1968"/>
              <a:ext cx="1249" cy="76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1248" y="0"/>
                </a:cxn>
                <a:cxn ang="0">
                  <a:pos x="1248" y="768"/>
                </a:cxn>
                <a:cxn ang="0">
                  <a:pos x="0" y="768"/>
                </a:cxn>
                <a:cxn ang="0">
                  <a:pos x="0" y="480"/>
                </a:cxn>
              </a:cxnLst>
              <a:rect l="0" t="0" r="r" b="b"/>
              <a:pathLst>
                <a:path w="1249" h="769">
                  <a:moveTo>
                    <a:pt x="0" y="288"/>
                  </a:moveTo>
                  <a:lnTo>
                    <a:pt x="0" y="0"/>
                  </a:lnTo>
                  <a:lnTo>
                    <a:pt x="1248" y="0"/>
                  </a:lnTo>
                  <a:lnTo>
                    <a:pt x="1248" y="768"/>
                  </a:lnTo>
                  <a:lnTo>
                    <a:pt x="0" y="768"/>
                  </a:lnTo>
                  <a:lnTo>
                    <a:pt x="0" y="48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612" y="2177"/>
              <a:ext cx="0" cy="303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 flipV="1">
              <a:off x="857" y="1971"/>
              <a:ext cx="2736" cy="5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887" y="2176"/>
              <a:ext cx="2698" cy="5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030" y="2390"/>
              <a:ext cx="1284" cy="5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cs-CZ" sz="2800" b="1" dirty="0">
                  <a:latin typeface="+mj-lt"/>
                </a:rPr>
                <a:t>štěrbina</a:t>
              </a:r>
            </a:p>
            <a:p>
              <a:pPr algn="ctr"/>
              <a:r>
                <a:rPr lang="cs-CZ" sz="2800" b="1" dirty="0">
                  <a:latin typeface="+mj-lt"/>
                </a:rPr>
                <a:t> plochy A</a:t>
              </a:r>
              <a:r>
                <a:rPr lang="cs-CZ" sz="2800" b="1" baseline="-25000" dirty="0">
                  <a:latin typeface="+mj-lt"/>
                </a:rPr>
                <a:t>1 </a:t>
              </a:r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Příchozí / odchozí radiance</a:t>
            </a:r>
            <a:endParaRPr lang="en-US" smtClean="0"/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Na rozhraní je radiance nespojitá</a:t>
            </a:r>
          </a:p>
          <a:p>
            <a:pPr eaLnBrk="1" hangingPunct="1"/>
            <a:endParaRPr lang="cs-CZ" dirty="0" smtClean="0"/>
          </a:p>
          <a:p>
            <a:pPr lvl="1" eaLnBrk="1" hangingPunct="1"/>
            <a:r>
              <a:rPr lang="cs-CZ" dirty="0" smtClean="0"/>
              <a:t>Příchozí (</a:t>
            </a:r>
            <a:r>
              <a:rPr lang="cs-CZ" dirty="0" err="1" smtClean="0"/>
              <a:t>incoming</a:t>
            </a:r>
            <a:r>
              <a:rPr lang="cs-CZ" dirty="0" smtClean="0"/>
              <a:t>) radiance – </a:t>
            </a:r>
            <a:r>
              <a:rPr lang="cs-CZ" i="1" dirty="0" smtClean="0"/>
              <a:t>L</a:t>
            </a:r>
            <a:r>
              <a:rPr lang="cs-CZ" i="1" baseline="30000" dirty="0" smtClean="0"/>
              <a:t>i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2" eaLnBrk="1" hangingPunct="1"/>
            <a:r>
              <a:rPr lang="cs-CZ" dirty="0" smtClean="0"/>
              <a:t>radiance před odrazem</a:t>
            </a:r>
          </a:p>
          <a:p>
            <a:pPr eaLnBrk="1" hangingPunct="1"/>
            <a:endParaRPr lang="cs-CZ" dirty="0" smtClean="0"/>
          </a:p>
          <a:p>
            <a:pPr lvl="1" eaLnBrk="1" hangingPunct="1"/>
            <a:r>
              <a:rPr lang="cs-CZ" dirty="0" smtClean="0"/>
              <a:t>Odchozí (odražená, </a:t>
            </a:r>
            <a:r>
              <a:rPr lang="cs-CZ" dirty="0" err="1" smtClean="0"/>
              <a:t>outgoing</a:t>
            </a:r>
            <a:r>
              <a:rPr lang="cs-CZ" dirty="0" smtClean="0"/>
              <a:t>) radiance  – </a:t>
            </a:r>
            <a:r>
              <a:rPr lang="cs-CZ" i="1" dirty="0" err="1" smtClean="0"/>
              <a:t>L</a:t>
            </a:r>
            <a:r>
              <a:rPr lang="cs-CZ" i="1" baseline="30000" dirty="0" err="1" smtClean="0"/>
              <a:t>o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2" eaLnBrk="1" hangingPunct="1"/>
            <a:r>
              <a:rPr lang="cs-CZ" dirty="0" smtClean="0"/>
              <a:t>radiance po odrazu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755650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Radiometrické a fotometrické názvosloví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46856" y="16288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Fyzika</a:t>
                      </a:r>
                    </a:p>
                    <a:p>
                      <a:r>
                        <a:rPr lang="cs-CZ" i="1" dirty="0" err="1" smtClean="0"/>
                        <a:t>Physics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Radiometrie</a:t>
                      </a:r>
                    </a:p>
                    <a:p>
                      <a:r>
                        <a:rPr lang="cs-CZ" i="1" dirty="0" smtClean="0"/>
                        <a:t>Radiometry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Fotometrie</a:t>
                      </a:r>
                    </a:p>
                    <a:p>
                      <a:r>
                        <a:rPr lang="cs-CZ" i="1" dirty="0" err="1" smtClean="0"/>
                        <a:t>Photometry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Energie</a:t>
                      </a:r>
                      <a:br>
                        <a:rPr lang="cs-CZ" dirty="0" smtClean="0"/>
                      </a:br>
                      <a:r>
                        <a:rPr lang="cs-CZ" i="1" dirty="0" err="1" smtClean="0"/>
                        <a:t>Energy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Zářivá</a:t>
                      </a:r>
                      <a:r>
                        <a:rPr lang="cs-CZ" baseline="0" dirty="0" smtClean="0"/>
                        <a:t> energie</a:t>
                      </a:r>
                    </a:p>
                    <a:p>
                      <a:r>
                        <a:rPr lang="cs-CZ" i="1" baseline="0" dirty="0" smtClean="0"/>
                        <a:t>Radiant </a:t>
                      </a:r>
                      <a:r>
                        <a:rPr lang="cs-CZ" i="1" baseline="0" dirty="0" err="1" smtClean="0"/>
                        <a:t>energy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Světelná energie</a:t>
                      </a:r>
                    </a:p>
                    <a:p>
                      <a:r>
                        <a:rPr lang="cs-CZ" i="1" dirty="0" err="1" smtClean="0"/>
                        <a:t>Luminous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energy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Výkon (tok)</a:t>
                      </a:r>
                    </a:p>
                    <a:p>
                      <a:r>
                        <a:rPr lang="cs-CZ" i="1" dirty="0" err="1" smtClean="0"/>
                        <a:t>Powe</a:t>
                      </a:r>
                      <a:r>
                        <a:rPr lang="cs-CZ" i="1" baseline="0" dirty="0" err="1" smtClean="0"/>
                        <a:t>r</a:t>
                      </a:r>
                      <a:r>
                        <a:rPr lang="cs-CZ" i="1" baseline="0" dirty="0" smtClean="0"/>
                        <a:t> (</a:t>
                      </a:r>
                      <a:r>
                        <a:rPr lang="cs-CZ" i="1" baseline="0" dirty="0" err="1" smtClean="0"/>
                        <a:t>flux</a:t>
                      </a:r>
                      <a:r>
                        <a:rPr lang="cs-CZ" i="1" baseline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Zářivý tok</a:t>
                      </a:r>
                    </a:p>
                    <a:p>
                      <a:r>
                        <a:rPr lang="cs-CZ" i="1" dirty="0" smtClean="0"/>
                        <a:t>Radiant </a:t>
                      </a:r>
                      <a:r>
                        <a:rPr lang="cs-CZ" i="1" dirty="0" err="1" smtClean="0"/>
                        <a:t>flux</a:t>
                      </a:r>
                      <a:r>
                        <a:rPr lang="cs-CZ" i="1" dirty="0" smtClean="0"/>
                        <a:t> (</a:t>
                      </a:r>
                      <a:r>
                        <a:rPr lang="cs-CZ" i="1" dirty="0" err="1" smtClean="0"/>
                        <a:t>power</a:t>
                      </a:r>
                      <a:r>
                        <a:rPr lang="cs-CZ" i="1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Světelný tok (výkon)</a:t>
                      </a:r>
                    </a:p>
                    <a:p>
                      <a:r>
                        <a:rPr lang="cs-CZ" i="1" dirty="0" err="1" smtClean="0"/>
                        <a:t>Luminous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power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Hustota</a:t>
                      </a:r>
                      <a:r>
                        <a:rPr lang="cs-CZ" baseline="0" dirty="0" smtClean="0"/>
                        <a:t> toku</a:t>
                      </a:r>
                      <a:endParaRPr lang="cs-CZ" dirty="0" smtClean="0"/>
                    </a:p>
                    <a:p>
                      <a:r>
                        <a:rPr lang="cs-CZ" i="1" dirty="0" err="1" smtClean="0"/>
                        <a:t>Flux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density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Ozáření</a:t>
                      </a:r>
                    </a:p>
                    <a:p>
                      <a:r>
                        <a:rPr lang="cs-CZ" i="1" dirty="0" err="1" smtClean="0"/>
                        <a:t>Irradiance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Osvětlení</a:t>
                      </a:r>
                    </a:p>
                    <a:p>
                      <a:r>
                        <a:rPr lang="cs-CZ" i="1" dirty="0" err="1" smtClean="0"/>
                        <a:t>Illuminance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dtto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Intenzita vyzařování</a:t>
                      </a:r>
                    </a:p>
                    <a:p>
                      <a:r>
                        <a:rPr lang="cs-CZ" i="1" dirty="0" err="1" smtClean="0"/>
                        <a:t>Radiosity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???</a:t>
                      </a:r>
                    </a:p>
                    <a:p>
                      <a:r>
                        <a:rPr lang="cs-CZ" i="1" dirty="0" err="1" smtClean="0"/>
                        <a:t>Luminosity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Úhlová hustota toku</a:t>
                      </a:r>
                    </a:p>
                    <a:p>
                      <a:r>
                        <a:rPr lang="cs-CZ" i="1" dirty="0" err="1" smtClean="0"/>
                        <a:t>Angular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flux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density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</a:t>
                      </a:r>
                    </a:p>
                    <a:p>
                      <a:r>
                        <a:rPr lang="cs-CZ" i="1" dirty="0" smtClean="0"/>
                        <a:t>Radiance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</a:t>
                      </a:r>
                    </a:p>
                    <a:p>
                      <a:r>
                        <a:rPr lang="cs-CZ" i="1" dirty="0" err="1" smtClean="0"/>
                        <a:t>Luminance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???</a:t>
                      </a:r>
                    </a:p>
                    <a:p>
                      <a:r>
                        <a:rPr lang="cs-CZ" dirty="0" smtClean="0"/>
                        <a:t>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Zářivost</a:t>
                      </a:r>
                    </a:p>
                    <a:p>
                      <a:r>
                        <a:rPr lang="cs-CZ" i="1" dirty="0" smtClean="0"/>
                        <a:t>Radiant</a:t>
                      </a:r>
                      <a:r>
                        <a:rPr lang="cs-CZ" i="1" baseline="0" dirty="0" smtClean="0"/>
                        <a:t> Intensity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Svítivost</a:t>
                      </a:r>
                    </a:p>
                    <a:p>
                      <a:r>
                        <a:rPr lang="cs-CZ" i="1" dirty="0" err="1" smtClean="0"/>
                        <a:t>Luminous</a:t>
                      </a:r>
                      <a:r>
                        <a:rPr lang="cs-CZ" i="1" dirty="0" smtClean="0"/>
                        <a:t> intensity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Příště</a:t>
            </a:r>
            <a:endParaRPr lang="en-US" dirty="0" smtClean="0"/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Odraz světla na povrchu – rovnice odrazu</a:t>
            </a:r>
            <a:endParaRPr lang="en-US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755650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EM záření (EM vlna šířící se prostorem)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34822"/>
            <a:ext cx="7743403" cy="390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236296" y="5877272"/>
            <a:ext cx="1907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600" dirty="0" smtClean="0">
                <a:latin typeface="+mn-lt"/>
              </a:rPr>
              <a:t>Obr. :  </a:t>
            </a:r>
            <a:r>
              <a:rPr lang="cs-CZ" sz="1600" dirty="0" err="1" smtClean="0">
                <a:latin typeface="+mn-lt"/>
              </a:rPr>
              <a:t>Wikipedia</a:t>
            </a:r>
            <a:endParaRPr lang="cs-CZ" sz="1600" dirty="0" smtClean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Frekvence oscilací =&gt; vlnová délka =&gt; barva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984" y="2385070"/>
            <a:ext cx="6124352" cy="327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236296" y="5805264"/>
            <a:ext cx="1907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600" dirty="0" smtClean="0">
                <a:latin typeface="+mn-lt"/>
              </a:rPr>
              <a:t>Obr. :  </a:t>
            </a:r>
            <a:r>
              <a:rPr lang="cs-CZ" sz="1600" dirty="0" err="1" smtClean="0">
                <a:latin typeface="+mn-lt"/>
              </a:rPr>
              <a:t>Wikipedia</a:t>
            </a:r>
            <a:endParaRPr lang="cs-CZ" sz="1600" dirty="0" smtClean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Geometrick</a:t>
            </a:r>
            <a:r>
              <a:rPr lang="cs-CZ" b="1" dirty="0" smtClean="0"/>
              <a:t>á (paprsková) optika</a:t>
            </a:r>
          </a:p>
          <a:p>
            <a:pPr lvl="1"/>
            <a:r>
              <a:rPr lang="cs-CZ" dirty="0" smtClean="0"/>
              <a:t>Nejužitečnější pro </a:t>
            </a:r>
            <a:r>
              <a:rPr lang="cs-CZ" dirty="0" err="1" smtClean="0"/>
              <a:t>rendering</a:t>
            </a:r>
            <a:endParaRPr lang="cs-CZ" dirty="0" smtClean="0"/>
          </a:p>
          <a:p>
            <a:pPr lvl="1"/>
            <a:r>
              <a:rPr lang="cs-CZ" dirty="0" smtClean="0"/>
              <a:t>Popisuje makroskopické vlastnosti světla</a:t>
            </a:r>
          </a:p>
          <a:p>
            <a:pPr lvl="1"/>
            <a:r>
              <a:rPr lang="cs-CZ" dirty="0" smtClean="0"/>
              <a:t>Není kompletní teorií (nepopisuje všechny pozorované jevy – difrakce, interference)</a:t>
            </a:r>
          </a:p>
          <a:p>
            <a:r>
              <a:rPr lang="cs-CZ" b="1" dirty="0" smtClean="0"/>
              <a:t>Vlnová optika </a:t>
            </a:r>
            <a:r>
              <a:rPr lang="cs-CZ" dirty="0" smtClean="0"/>
              <a:t>(světlo = E-M vlna)</a:t>
            </a:r>
          </a:p>
          <a:p>
            <a:pPr lvl="1"/>
            <a:r>
              <a:rPr lang="cs-CZ" dirty="0" smtClean="0"/>
              <a:t>Důležitá pro popis interakce světla s objekty o velikosti přibližně rovné vlnové délce</a:t>
            </a:r>
          </a:p>
          <a:p>
            <a:pPr lvl="1"/>
            <a:r>
              <a:rPr lang="cs-CZ" dirty="0" smtClean="0"/>
              <a:t>Interference (bubliny), difrakce, disperze</a:t>
            </a:r>
          </a:p>
          <a:p>
            <a:r>
              <a:rPr lang="cs-CZ" b="1" dirty="0" smtClean="0"/>
              <a:t>Kvantová optika </a:t>
            </a:r>
            <a:r>
              <a:rPr lang="cs-CZ" dirty="0" smtClean="0"/>
              <a:t>(světlo = fotony)</a:t>
            </a:r>
          </a:p>
          <a:p>
            <a:pPr lvl="1"/>
            <a:r>
              <a:rPr lang="cs-CZ" dirty="0" smtClean="0"/>
              <a:t>Interakce světla s atomy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200" dirty="0" smtClean="0">
            <a:latin typeface="+mn-lt"/>
          </a:defRPr>
        </a:defPPr>
      </a:lstStyle>
    </a:txDef>
  </a:objectDefaults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4716</TotalTime>
  <Words>2190</Words>
  <Application>Microsoft Office PowerPoint</Application>
  <PresentationFormat>On-screen Show (4:3)</PresentationFormat>
  <Paragraphs>507</Paragraphs>
  <Slides>64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Hrany</vt:lpstr>
      <vt:lpstr>Image bitmap</vt:lpstr>
      <vt:lpstr>Rovnice</vt:lpstr>
      <vt:lpstr>Equation</vt:lpstr>
      <vt:lpstr>CorelDRAW</vt:lpstr>
      <vt:lpstr>CorelPhotoPaint.Image.11</vt:lpstr>
      <vt:lpstr>Microsoft Equation 3.0</vt:lpstr>
      <vt:lpstr>Microsoft Equation 2.0</vt:lpstr>
      <vt:lpstr>Počítačová grafika III –     Světlo, Radiometrie</vt:lpstr>
      <vt:lpstr>Syntéza obrazu (Rendering)</vt:lpstr>
      <vt:lpstr>Fotorealistická syntéza obrazu</vt:lpstr>
      <vt:lpstr>Různé přístupy k renderingu </vt:lpstr>
      <vt:lpstr>Matematický model</vt:lpstr>
      <vt:lpstr>Formulace modelu světla </vt:lpstr>
      <vt:lpstr>Světlo</vt:lpstr>
      <vt:lpstr>Světlo</vt:lpstr>
      <vt:lpstr>Optika</vt:lpstr>
      <vt:lpstr>Projevy vlnové podstaty světla</vt:lpstr>
      <vt:lpstr>Projevy vlnové podstaty světla</vt:lpstr>
      <vt:lpstr>Projevy vlnové podstaty světla</vt:lpstr>
      <vt:lpstr>Iridescence</vt:lpstr>
      <vt:lpstr>Iridescence – Strukturální barva</vt:lpstr>
      <vt:lpstr>Iridescence – Strukturální barva</vt:lpstr>
      <vt:lpstr>Iridescence – Strukturální barva</vt:lpstr>
      <vt:lpstr>Polarizace</vt:lpstr>
      <vt:lpstr>Polarizace</vt:lpstr>
      <vt:lpstr>Kvantová optika</vt:lpstr>
      <vt:lpstr>Radiometrie &amp; fotometrie</vt:lpstr>
      <vt:lpstr>Radiometrie &amp; Fotometrie</vt:lpstr>
      <vt:lpstr>Vztah mezi foto- a radiometrickými veličinami</vt:lpstr>
      <vt:lpstr>Vztah mezi foto- a radiometrickými veličinami</vt:lpstr>
      <vt:lpstr>Vztah mezi foto- a radiometrickými veličinami</vt:lpstr>
      <vt:lpstr>Vztah mezi foto- a radiometrickými veličinami</vt:lpstr>
      <vt:lpstr>Směr, prostorový úhel, integrování na jednotkové kouli</vt:lpstr>
      <vt:lpstr>Směr ve 3D</vt:lpstr>
      <vt:lpstr>Funkce na jednotkové kouli</vt:lpstr>
      <vt:lpstr>Prostorový úhel</vt:lpstr>
      <vt:lpstr>Diferenciální prostorový úhel</vt:lpstr>
      <vt:lpstr>Diferenciální prostorový úhel</vt:lpstr>
      <vt:lpstr>Radiometrické veličiny</vt:lpstr>
      <vt:lpstr>Teorie přenosu světla</vt:lpstr>
      <vt:lpstr>Zářivá energie – Q [J]</vt:lpstr>
      <vt:lpstr>Spektrální zářivá energie – Q [J]</vt:lpstr>
      <vt:lpstr>Zářivý tok (výkon) – Φ [W]</vt:lpstr>
      <vt:lpstr>Ozáření – E [W.m-2]</vt:lpstr>
      <vt:lpstr>Ozáření – E [W.m-2]</vt:lpstr>
      <vt:lpstr>Lambertův kosínový zákon</vt:lpstr>
      <vt:lpstr>Lambertův kosínový zákon</vt:lpstr>
      <vt:lpstr>PowerPoint Presentation</vt:lpstr>
      <vt:lpstr>PowerPoint Presentation</vt:lpstr>
      <vt:lpstr>Intenzita vyzařování – B [W.m-2]</vt:lpstr>
      <vt:lpstr>Zářivost – I [W.sr-1]</vt:lpstr>
      <vt:lpstr>Bodové světelné zdroje</vt:lpstr>
      <vt:lpstr>SpotLight - Reflektor</vt:lpstr>
      <vt:lpstr>PowerPoint Presentation</vt:lpstr>
      <vt:lpstr>PowerPoint Presentation</vt:lpstr>
      <vt:lpstr>Zář – L [W.m-2.sr-1]</vt:lpstr>
      <vt:lpstr>Zář – L [W.m-2.sr-1]</vt:lpstr>
      <vt:lpstr>Faktor cos q  v definici radiance</vt:lpstr>
      <vt:lpstr>PowerPoint Presentation</vt:lpstr>
      <vt:lpstr>PowerPoint Presentation</vt:lpstr>
      <vt:lpstr>PowerPoint Presentation</vt:lpstr>
      <vt:lpstr>PowerPoint Presentation</vt:lpstr>
      <vt:lpstr>Výpočet ostatních veličin z radiance</vt:lpstr>
      <vt:lpstr>Plošné světelné zdroje</vt:lpstr>
      <vt:lpstr>Vlastnosti radiance (1)</vt:lpstr>
      <vt:lpstr>Důkaz: Zákon zach. energie v paprsku</vt:lpstr>
      <vt:lpstr>Důkaz: Zákon zach. energie v paprsku</vt:lpstr>
      <vt:lpstr>Vlastnosti radiance (2)</vt:lpstr>
      <vt:lpstr>Příchozí / odchozí radiance</vt:lpstr>
      <vt:lpstr>Radiometrické a fotometrické názvosloví</vt:lpstr>
      <vt:lpstr>Příště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Světlo, radiometrie - Počítačová grafika III (NPGR010)</dc:title>
  <dc:creator>Jaroslav Křivánek</dc:creator>
  <cp:lastModifiedBy>Jaroslav Křivánek</cp:lastModifiedBy>
  <cp:revision>3016</cp:revision>
  <dcterms:created xsi:type="dcterms:W3CDTF">2006-11-17T09:10:54Z</dcterms:created>
  <dcterms:modified xsi:type="dcterms:W3CDTF">2012-10-24T12:47:35Z</dcterms:modified>
</cp:coreProperties>
</file>